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handoutMasterIdLst>
    <p:handoutMasterId r:id="rId28"/>
  </p:handoutMasterIdLst>
  <p:sldIdLst>
    <p:sldId id="402" r:id="rId2"/>
    <p:sldId id="440" r:id="rId3"/>
    <p:sldId id="460" r:id="rId4"/>
    <p:sldId id="504" r:id="rId5"/>
    <p:sldId id="503" r:id="rId6"/>
    <p:sldId id="505" r:id="rId7"/>
    <p:sldId id="506" r:id="rId8"/>
    <p:sldId id="507" r:id="rId9"/>
    <p:sldId id="508" r:id="rId10"/>
    <p:sldId id="509" r:id="rId11"/>
    <p:sldId id="510" r:id="rId12"/>
    <p:sldId id="514" r:id="rId13"/>
    <p:sldId id="511" r:id="rId14"/>
    <p:sldId id="512" r:id="rId15"/>
    <p:sldId id="513" r:id="rId16"/>
    <p:sldId id="501" r:id="rId17"/>
    <p:sldId id="515" r:id="rId18"/>
    <p:sldId id="516" r:id="rId19"/>
    <p:sldId id="517" r:id="rId20"/>
    <p:sldId id="518" r:id="rId21"/>
    <p:sldId id="519" r:id="rId22"/>
    <p:sldId id="520" r:id="rId23"/>
    <p:sldId id="521" r:id="rId24"/>
    <p:sldId id="522" r:id="rId25"/>
    <p:sldId id="408" r:id="rId26"/>
  </p:sldIdLst>
  <p:sldSz cx="9144000" cy="6858000" type="screen4x3"/>
  <p:notesSz cx="6858000" cy="9144000"/>
  <p:custDataLst>
    <p:tags r:id="rId2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欧 新宇" initials="欧" lastIdx="1" clrIdx="0">
    <p:extLst>
      <p:ext uri="{19B8F6BF-5375-455C-9EA6-DF929625EA0E}">
        <p15:presenceInfo xmlns:p15="http://schemas.microsoft.com/office/powerpoint/2012/main" userId="28816f75d3b427d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3201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6414" autoAdjust="0"/>
  </p:normalViewPr>
  <p:slideViewPr>
    <p:cSldViewPr snapToGrid="0">
      <p:cViewPr varScale="1">
        <p:scale>
          <a:sx n="159" d="100"/>
          <a:sy n="159" d="100"/>
        </p:scale>
        <p:origin x="1668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353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D1DD95-2A29-4EE2-B225-52E901FF2496}" type="datetimeFigureOut">
              <a:rPr lang="zh-CN" altLang="en-US" smtClean="0"/>
              <a:t>2020-2-21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2BAA61-DA0C-4475-9FD7-EDE8EF171A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82180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032A47-0651-4271-B9F6-B3977625BE84}" type="datetimeFigureOut">
              <a:rPr lang="zh-CN" altLang="en-US" smtClean="0"/>
              <a:t>2020-2-21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D8BB62-F2D0-4E38-9BD1-9DF1331EC2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3736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73168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41686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63810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1130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46512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5233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1667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21743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58988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16425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59708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95010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8623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7564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58550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34860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2432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89276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89890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98785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6730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33713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95495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881" y="1122363"/>
            <a:ext cx="8694295" cy="179322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77383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单击以编辑母版副标题样式</a:t>
            </a:r>
            <a:endParaRPr lang="en-US" dirty="0"/>
          </a:p>
        </p:txBody>
      </p:sp>
      <p:sp>
        <p:nvSpPr>
          <p:cNvPr id="7" name="文本框 6"/>
          <p:cNvSpPr txBox="1"/>
          <p:nvPr userDrawn="1"/>
        </p:nvSpPr>
        <p:spPr>
          <a:xfrm>
            <a:off x="571500" y="5069305"/>
            <a:ext cx="8024648" cy="615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fld id="{D89B5113-B326-41C4-9D82-9CE3FD3B1E87}" type="datetime4">
              <a:rPr lang="en-US" altLang="zh-CN" sz="2000" b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Vrinda" panose="020B0502040204020203" pitchFamily="34" charset="0"/>
              </a:rPr>
              <a:t>February 21, 2020</a:t>
            </a:fld>
            <a:endParaRPr lang="zh-CN" altLang="en-US" sz="1800" b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Vrinda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464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/>
          <p:cNvSpPr>
            <a:spLocks noGrp="1"/>
          </p:cNvSpPr>
          <p:nvPr>
            <p:ph sz="quarter" idx="10"/>
          </p:nvPr>
        </p:nvSpPr>
        <p:spPr>
          <a:xfrm>
            <a:off x="0" y="914400"/>
            <a:ext cx="9144000" cy="5711825"/>
          </a:xfrm>
          <a:prstGeom prst="rect">
            <a:avLst/>
          </a:prstGeom>
        </p:spPr>
        <p:txBody>
          <a:bodyPr/>
          <a:lstStyle>
            <a:lvl1pPr marL="228600" indent="-288000" algn="just">
              <a:lnSpc>
                <a:spcPct val="120000"/>
              </a:lnSpc>
              <a:spcBef>
                <a:spcPts val="0"/>
              </a:spcBef>
              <a:buFontTx/>
              <a:buBlip>
                <a:blip r:embed="rId3"/>
              </a:buBlip>
              <a:defRPr sz="2400" baseline="0"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0700" indent="-342900" algn="just">
              <a:lnSpc>
                <a:spcPct val="120000"/>
              </a:lnSpc>
              <a:spcBef>
                <a:spcPts val="0"/>
              </a:spcBef>
              <a:buFontTx/>
              <a:buBlip>
                <a:blip r:embed="rId3"/>
              </a:buBlip>
              <a:defRPr lang="zh-CN" altLang="en-US" sz="2400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cs"/>
              </a:defRPr>
            </a:lvl2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  <a:endParaRPr lang="en-US" altLang="zh-CN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0" y="20351"/>
            <a:ext cx="7555043" cy="549275"/>
          </a:xfrm>
          <a:prstGeom prst="rect">
            <a:avLst/>
          </a:prstGeom>
        </p:spPr>
        <p:txBody>
          <a:bodyPr anchor="ctr" anchorCtr="0"/>
          <a:lstStyle>
            <a:lvl1pPr>
              <a:defRPr sz="3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275008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5">
            <a:extLst>
              <a:ext uri="{FF2B5EF4-FFF2-40B4-BE49-F238E27FC236}">
                <a16:creationId xmlns:a16="http://schemas.microsoft.com/office/drawing/2014/main" id="{0992B3FD-F832-450B-9C3A-D13F02D03090}"/>
              </a:ext>
            </a:extLst>
          </p:cNvPr>
          <p:cNvSpPr txBox="1">
            <a:spLocks/>
          </p:cNvSpPr>
          <p:nvPr userDrawn="1"/>
        </p:nvSpPr>
        <p:spPr>
          <a:xfrm>
            <a:off x="0" y="268001"/>
            <a:ext cx="9144000" cy="549275"/>
          </a:xfrm>
          <a:prstGeom prst="rect">
            <a:avLst/>
          </a:prstGeom>
        </p:spPr>
        <p:txBody>
          <a:bodyPr anchor="ctr" anchorCtr="0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b="1" cap="none" spc="0">
                <a:ln/>
                <a:solidFill>
                  <a:schemeClr val="accent4"/>
                </a:solidFill>
                <a:effectLst/>
              </a:rPr>
              <a:t>欧老师的联系方式</a:t>
            </a:r>
            <a:endParaRPr lang="zh-CN" altLang="en-US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4" name="object 8">
            <a:extLst>
              <a:ext uri="{FF2B5EF4-FFF2-40B4-BE49-F238E27FC236}">
                <a16:creationId xmlns:a16="http://schemas.microsoft.com/office/drawing/2014/main" id="{57691F66-7C21-47C2-9015-04B806E3CDDB}"/>
              </a:ext>
            </a:extLst>
          </p:cNvPr>
          <p:cNvSpPr txBox="1"/>
          <p:nvPr userDrawn="1"/>
        </p:nvSpPr>
        <p:spPr>
          <a:xfrm>
            <a:off x="0" y="2385695"/>
            <a:ext cx="9144000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  <a:tabLst>
                <a:tab pos="1647825" algn="l"/>
                <a:tab pos="3282950" algn="l"/>
              </a:tabLst>
            </a:pPr>
            <a:r>
              <a:rPr sz="2800" b="1" dirty="0">
                <a:solidFill>
                  <a:srgbClr val="FFFF00"/>
                </a:solidFill>
                <a:latin typeface="微软雅黑"/>
                <a:cs typeface="微软雅黑"/>
              </a:rPr>
              <a:t>读万卷书	行万里路	只为最好的修炼</a:t>
            </a:r>
            <a:endParaRPr sz="2800" dirty="0">
              <a:solidFill>
                <a:srgbClr val="FFFF00"/>
              </a:solidFill>
              <a:latin typeface="微软雅黑"/>
              <a:cs typeface="微软雅黑"/>
            </a:endParaRPr>
          </a:p>
        </p:txBody>
      </p:sp>
      <p:sp>
        <p:nvSpPr>
          <p:cNvPr id="5" name="object 9">
            <a:extLst>
              <a:ext uri="{FF2B5EF4-FFF2-40B4-BE49-F238E27FC236}">
                <a16:creationId xmlns:a16="http://schemas.microsoft.com/office/drawing/2014/main" id="{82C65425-B86B-4B52-B19E-1E1AE5DED67E}"/>
              </a:ext>
            </a:extLst>
          </p:cNvPr>
          <p:cNvSpPr txBox="1"/>
          <p:nvPr userDrawn="1"/>
        </p:nvSpPr>
        <p:spPr>
          <a:xfrm>
            <a:off x="1818385" y="4406868"/>
            <a:ext cx="4397502" cy="10079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0000"/>
              </a:lnSpc>
              <a:spcBef>
                <a:spcPts val="100"/>
              </a:spcBef>
            </a:pPr>
            <a:r>
              <a:rPr lang="en-US" altLang="zh-CN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QQ</a:t>
            </a:r>
            <a:r>
              <a:rPr lang="zh-CN" altLang="en-US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：</a:t>
            </a:r>
            <a:r>
              <a:rPr lang="en-US" altLang="zh-CN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14777591 (</a:t>
            </a:r>
            <a:r>
              <a:rPr lang="zh-CN" altLang="en-US" sz="1400" b="1" spc="-5" dirty="0">
                <a:solidFill>
                  <a:srgbClr val="00A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宇宙骑士）</a:t>
            </a:r>
          </a:p>
          <a:p>
            <a:pPr marL="12700" marR="5080">
              <a:lnSpc>
                <a:spcPct val="150000"/>
              </a:lnSpc>
              <a:spcBef>
                <a:spcPts val="100"/>
              </a:spcBef>
            </a:pPr>
            <a:r>
              <a:rPr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Email</a:t>
            </a:r>
            <a:r>
              <a:rPr lang="zh-CN" altLang="en-US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：</a:t>
            </a:r>
            <a:r>
              <a:rPr lang="en-US" altLang="zh-CN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ouxinyu@alumni.hust.edu.cn</a:t>
            </a:r>
          </a:p>
          <a:p>
            <a:pPr marL="12700" marR="5080">
              <a:lnSpc>
                <a:spcPct val="150000"/>
              </a:lnSpc>
              <a:spcBef>
                <a:spcPts val="100"/>
              </a:spcBef>
            </a:pPr>
            <a:r>
              <a:rPr lang="en-US" altLang="zh-CN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Tel</a:t>
            </a:r>
            <a:r>
              <a:rPr lang="zh-CN" altLang="en-US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：</a:t>
            </a:r>
            <a:r>
              <a:rPr lang="en-US" altLang="zh-CN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18687840023</a:t>
            </a:r>
            <a:endParaRPr sz="1400" b="1" spc="-5" dirty="0">
              <a:solidFill>
                <a:srgbClr val="00AF50"/>
              </a:solidFill>
              <a:latin typeface="微软雅黑"/>
              <a:cs typeface="微软雅黑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52F8C06-0DB6-4D97-A942-3DB7F8D03A92}"/>
              </a:ext>
            </a:extLst>
          </p:cNvPr>
          <p:cNvCxnSpPr/>
          <p:nvPr userDrawn="1"/>
        </p:nvCxnSpPr>
        <p:spPr>
          <a:xfrm>
            <a:off x="88900" y="817276"/>
            <a:ext cx="8636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5716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571500" y="5069305"/>
            <a:ext cx="8024648" cy="615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fld id="{D89B5113-B326-41C4-9D82-9CE3FD3B1E87}" type="datetime4">
              <a:rPr lang="en-US" altLang="zh-CN" sz="2000" b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Vrinda" panose="020B0502040204020203" pitchFamily="34" charset="0"/>
              </a:rPr>
              <a:t>February 21, 2020</a:t>
            </a:fld>
            <a:endParaRPr lang="zh-CN" altLang="en-US" sz="1800" b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Vrinda" panose="020B0502040204020203" pitchFamily="34" charset="0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3136481" y="2088004"/>
            <a:ext cx="3249416" cy="830997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altLang="zh-CN" sz="495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Thanks</a:t>
            </a:r>
            <a:r>
              <a:rPr lang="zh-CN" altLang="en-US" sz="4950" b="0" cap="none" spc="0" baseline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en-US" altLang="zh-CN" sz="4950" b="0" cap="none" spc="0" baseline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you!</a:t>
            </a:r>
            <a:endParaRPr lang="zh-CN" altLang="en-US" sz="495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6" name="文本框 5"/>
          <p:cNvSpPr txBox="1"/>
          <p:nvPr userDrawn="1"/>
        </p:nvSpPr>
        <p:spPr>
          <a:xfrm>
            <a:off x="661441" y="4064548"/>
            <a:ext cx="8001000" cy="7160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Vrinda" panose="020B0502040204020203" pitchFamily="34" charset="0"/>
                <a:cs typeface="Vrinda" panose="020B0502040204020203" pitchFamily="34" charset="0"/>
              </a:rPr>
              <a:t>Xinyu OU</a:t>
            </a:r>
          </a:p>
        </p:txBody>
      </p:sp>
    </p:spTree>
    <p:extLst>
      <p:ext uri="{BB962C8B-B14F-4D97-AF65-F5344CB8AC3E}">
        <p14:creationId xmlns:p14="http://schemas.microsoft.com/office/powerpoint/2010/main" val="1197222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5"/>
          <p:cNvSpPr txBox="1">
            <a:spLocks/>
          </p:cNvSpPr>
          <p:nvPr userDrawn="1"/>
        </p:nvSpPr>
        <p:spPr>
          <a:xfrm>
            <a:off x="0" y="6695052"/>
            <a:ext cx="4595648" cy="161584"/>
          </a:xfrm>
          <a:prstGeom prst="rect">
            <a:avLst/>
          </a:prstGeom>
          <a:solidFill>
            <a:schemeClr val="tx1"/>
          </a:solidFill>
        </p:spPr>
        <p:txBody>
          <a:bodyPr vert="horz" lIns="135000" tIns="34290" rIns="135000" bIns="3429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1050" baseline="0" dirty="0">
                <a:latin typeface="Calibri Light" panose="020F0302020204030204" pitchFamily="34" charset="0"/>
                <a:ea typeface="微软雅黑 Light" panose="020B0502040204020203" pitchFamily="34" charset="-122"/>
              </a:rPr>
              <a:t>OuXinyu | ouxinyu@alumni.hust.edu.cn </a:t>
            </a:r>
            <a:endParaRPr lang="zh-CN" altLang="en-US" sz="1050" baseline="0" dirty="0">
              <a:latin typeface="Calibri Light" panose="020F0302020204030204" pitchFamily="34" charset="0"/>
              <a:ea typeface="微软雅黑 Light" panose="020B0502040204020203" pitchFamily="3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4595648" y="6695052"/>
            <a:ext cx="4548353" cy="161583"/>
          </a:xfrm>
          <a:prstGeom prst="rect">
            <a:avLst/>
          </a:prstGeom>
          <a:solidFill>
            <a:srgbClr val="FF0000"/>
          </a:solidFill>
        </p:spPr>
        <p:txBody>
          <a:bodyPr wrap="square" lIns="135000" tIns="0" rIns="135000" bIns="0" rtlCol="0">
            <a:spAutoFit/>
          </a:bodyPr>
          <a:lstStyle/>
          <a:p>
            <a:r>
              <a:rPr lang="en-US" altLang="zh-CN" sz="1050" baseline="0" dirty="0">
                <a:solidFill>
                  <a:schemeClr val="bg1"/>
                </a:solidFill>
                <a:latin typeface="Calibri Light" panose="020F0302020204030204" pitchFamily="34" charset="0"/>
                <a:ea typeface="微软雅黑 Light" panose="020B0502040204020203" pitchFamily="34" charset="-122"/>
              </a:rPr>
              <a:t>Yunnan Open </a:t>
            </a:r>
            <a:r>
              <a:rPr lang="en-US" altLang="zh-CN" sz="1050" baseline="0" dirty="0" err="1">
                <a:solidFill>
                  <a:schemeClr val="bg1"/>
                </a:solidFill>
                <a:latin typeface="Calibri Light" panose="020F0302020204030204" pitchFamily="34" charset="0"/>
                <a:ea typeface="微软雅黑 Light" panose="020B0502040204020203" pitchFamily="34" charset="-122"/>
              </a:rPr>
              <a:t>Univsersity</a:t>
            </a:r>
            <a:r>
              <a:rPr lang="en-US" altLang="zh-CN" sz="1050" baseline="0" dirty="0">
                <a:solidFill>
                  <a:schemeClr val="bg1"/>
                </a:solidFill>
                <a:latin typeface="Calibri Light" panose="020F0302020204030204" pitchFamily="34" charset="0"/>
                <a:ea typeface="微软雅黑 Light" panose="020B0502040204020203" pitchFamily="34" charset="-122"/>
              </a:rPr>
              <a:t>                                                                                </a:t>
            </a:r>
            <a:fld id="{7202DD23-40A6-4897-9814-C905B8680320}" type="slidenum">
              <a:rPr lang="en-US" altLang="zh-CN" sz="900" baseline="0" smtClean="0">
                <a:solidFill>
                  <a:schemeClr val="bg1"/>
                </a:solidFill>
                <a:latin typeface="Calibri Light" panose="020F0302020204030204" pitchFamily="34" charset="0"/>
                <a:ea typeface="微软雅黑 Light" panose="020B0502040204020203" pitchFamily="34" charset="-122"/>
              </a:rPr>
              <a:t>‹#›</a:t>
            </a:fld>
            <a:r>
              <a:rPr lang="en-US" altLang="zh-CN" sz="900" baseline="0" dirty="0">
                <a:solidFill>
                  <a:schemeClr val="bg1"/>
                </a:solidFill>
                <a:latin typeface="Calibri Light" panose="020F0302020204030204" pitchFamily="34" charset="0"/>
                <a:ea typeface="微软雅黑 Light" panose="020B0502040204020203" pitchFamily="34" charset="-122"/>
              </a:rPr>
              <a:t>/25</a:t>
            </a:r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97ECA0AD-7D08-4D27-89C7-F72B9F33BBCF}"/>
              </a:ext>
            </a:extLst>
          </p:cNvPr>
          <p:cNvSpPr txBox="1">
            <a:spLocks/>
          </p:cNvSpPr>
          <p:nvPr userDrawn="1"/>
        </p:nvSpPr>
        <p:spPr>
          <a:xfrm>
            <a:off x="0" y="6699116"/>
            <a:ext cx="2200656" cy="161583"/>
          </a:xfrm>
          <a:prstGeom prst="rect">
            <a:avLst/>
          </a:prstGeom>
          <a:solidFill>
            <a:schemeClr val="tx1"/>
          </a:solidFill>
        </p:spPr>
        <p:txBody>
          <a:bodyPr vert="horz" lIns="135000" tIns="34290" rIns="135000" bIns="3429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050" baseline="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50" baseline="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</a:t>
            </a:r>
            <a:r>
              <a:rPr lang="en-US" altLang="zh-CN" sz="1050" baseline="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sz="1050" baseline="0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0998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5" r:id="rId3"/>
    <p:sldLayoutId id="2147483663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501678-267E-4899-97A3-12055A1B39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1122363"/>
            <a:ext cx="9144000" cy="1793224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第</a:t>
            </a:r>
            <a:r>
              <a:rPr lang="en-US" altLang="zh-CN" b="1" dirty="0">
                <a:latin typeface="+mn-ea"/>
                <a:ea typeface="+mn-ea"/>
                <a:cs typeface="+mn-ea"/>
                <a:sym typeface="+mn-lt"/>
              </a:rPr>
              <a:t>7</a:t>
            </a:r>
            <a:r>
              <a:rPr lang="zh-CN" altLang="en-US">
                <a:latin typeface="+mn-ea"/>
                <a:cs typeface="+mn-ea"/>
                <a:sym typeface="+mn-lt"/>
              </a:rPr>
              <a:t>讲 </a:t>
            </a:r>
            <a:r>
              <a:rPr lang="zh-CN" altLang="en-US" b="1">
                <a:latin typeface="+mn-lt"/>
                <a:ea typeface="+mn-ea"/>
                <a:cs typeface="+mn-ea"/>
                <a:sym typeface="+mn-lt"/>
              </a:rPr>
              <a:t>支持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向量机</a:t>
            </a: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SVM</a:t>
            </a:r>
            <a:endParaRPr lang="zh-CN" altLang="en-US" b="1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FCDC1D6-3361-42BF-B84C-F89CB6599D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077383"/>
            <a:ext cx="9144000" cy="1655762"/>
          </a:xfrm>
        </p:spPr>
        <p:txBody>
          <a:bodyPr/>
          <a:lstStyle/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主讲教师：欧新宇</a:t>
            </a:r>
          </a:p>
        </p:txBody>
      </p:sp>
    </p:spTree>
    <p:extLst>
      <p:ext uri="{BB962C8B-B14F-4D97-AF65-F5344CB8AC3E}">
        <p14:creationId xmlns:p14="http://schemas.microsoft.com/office/powerpoint/2010/main" val="36947017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借助神级法宝</a:t>
            </a:r>
            <a:r>
              <a:rPr lang="en-US" altLang="zh-CN" dirty="0"/>
              <a:t>SVM</a:t>
            </a:r>
            <a:r>
              <a:rPr lang="zh-CN" altLang="en-US" dirty="0"/>
              <a:t>的第一个</a:t>
            </a:r>
            <a:r>
              <a:rPr lang="en-US" altLang="zh-CN" dirty="0"/>
              <a:t>trick —— </a:t>
            </a:r>
            <a:r>
              <a:rPr lang="zh-CN" altLang="en-US" b="1" dirty="0">
                <a:solidFill>
                  <a:srgbClr val="0000FF"/>
                </a:solidFill>
              </a:rPr>
              <a:t>最大类间间隙</a:t>
            </a:r>
            <a:r>
              <a:rPr lang="zh-CN" altLang="en-US" dirty="0"/>
              <a:t>，大侠度过了第一关。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/>
              <a:t>        </a:t>
            </a:r>
            <a:r>
              <a:rPr lang="zh-CN" altLang="en-US" dirty="0"/>
              <a:t>于是，魔鬼给了大侠一个更困难的挑战。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cs typeface="+mn-ea"/>
                <a:sym typeface="+mn-lt"/>
              </a:rPr>
              <a:t>Explain SVM like I am a 5 year old</a:t>
            </a:r>
            <a:endParaRPr lang="zh-CN" altLang="en-US" sz="2400" dirty="0"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D18E36F-E318-4CF1-9A0F-7FB33A5E1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5209" y="2616061"/>
            <a:ext cx="4693581" cy="3327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936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这个问题让大侠范畴了，似乎一条棍子根本没办法将两种颜色的球进行分隔。此时，大侠想到了法宝</a:t>
            </a:r>
            <a:r>
              <a:rPr lang="en-US" altLang="zh-CN" dirty="0"/>
              <a:t>SVM</a:t>
            </a:r>
            <a:r>
              <a:rPr lang="zh-CN" altLang="en-US" dirty="0"/>
              <a:t>的另一个神技 </a:t>
            </a:r>
            <a:r>
              <a:rPr lang="en-US" altLang="zh-CN" dirty="0"/>
              <a:t>—— </a:t>
            </a:r>
            <a:r>
              <a:rPr lang="zh-CN" altLang="en-US" b="1" dirty="0">
                <a:solidFill>
                  <a:srgbClr val="0000FF"/>
                </a:solidFill>
              </a:rPr>
              <a:t>超平面</a:t>
            </a:r>
            <a:r>
              <a:rPr lang="zh-CN" altLang="en-US" dirty="0"/>
              <a:t>。于是乎，大侠用力一拍桌子，所有的球都飞到了空中。凭借大侠</a:t>
            </a:r>
            <a:r>
              <a:rPr lang="en-US" altLang="zh-CN" dirty="0"/>
              <a:t>"</a:t>
            </a:r>
            <a:r>
              <a:rPr lang="zh-CN" altLang="en-US" dirty="0"/>
              <a:t>快准狠</a:t>
            </a:r>
            <a:r>
              <a:rPr lang="en-US" altLang="zh-CN" dirty="0"/>
              <a:t>"</a:t>
            </a:r>
            <a:r>
              <a:rPr lang="zh-CN" altLang="en-US" dirty="0"/>
              <a:t>的身手，他迅速将</a:t>
            </a:r>
            <a:r>
              <a:rPr lang="zh-CN" altLang="en-US" dirty="0">
                <a:solidFill>
                  <a:srgbClr val="FF0000"/>
                </a:solidFill>
              </a:rPr>
              <a:t>一张纸</a:t>
            </a:r>
            <a:r>
              <a:rPr lang="zh-CN" altLang="en-US" dirty="0"/>
              <a:t>插入到球的中间。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cs typeface="+mn-ea"/>
                <a:sym typeface="+mn-lt"/>
              </a:rPr>
              <a:t>Explain SVM like I am a 5 year old</a:t>
            </a:r>
            <a:endParaRPr lang="zh-CN" altLang="en-US" sz="2400" dirty="0">
              <a:cs typeface="+mn-ea"/>
              <a:sym typeface="+mn-lt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38369630-21EA-42AE-B676-79E66D807BED}"/>
              </a:ext>
            </a:extLst>
          </p:cNvPr>
          <p:cNvGrpSpPr/>
          <p:nvPr/>
        </p:nvGrpSpPr>
        <p:grpSpPr>
          <a:xfrm>
            <a:off x="1946253" y="3481267"/>
            <a:ext cx="5251493" cy="2462333"/>
            <a:chOff x="1946253" y="3344780"/>
            <a:chExt cx="5251493" cy="2462333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C81C275B-BE15-456F-A724-1ABFE3A117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21212"/>
            <a:stretch/>
          </p:blipFill>
          <p:spPr>
            <a:xfrm>
              <a:off x="1946253" y="3344780"/>
              <a:ext cx="5251493" cy="2117558"/>
            </a:xfrm>
            <a:prstGeom prst="rect">
              <a:avLst/>
            </a:prstGeom>
          </p:spPr>
        </p:pic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45D2B58C-B8A0-4AF7-BA48-F91DE487BECB}"/>
                </a:ext>
              </a:extLst>
            </p:cNvPr>
            <p:cNvSpPr txBox="1"/>
            <p:nvPr/>
          </p:nvSpPr>
          <p:spPr>
            <a:xfrm>
              <a:off x="2568742" y="5396167"/>
              <a:ext cx="1606216" cy="410946"/>
            </a:xfrm>
            <a:prstGeom prst="rect">
              <a:avLst/>
            </a:prstGeom>
          </p:spPr>
          <p:txBody>
            <a:bodyPr wrap="square" rtlCol="0">
              <a:noAutofit/>
            </a:bodyPr>
            <a:lstStyle/>
            <a:p>
              <a:pPr marR="0" algn="ctr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输入空间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B501689-3000-4856-BC45-965F3551A13B}"/>
                </a:ext>
              </a:extLst>
            </p:cNvPr>
            <p:cNvSpPr txBox="1"/>
            <p:nvPr/>
          </p:nvSpPr>
          <p:spPr>
            <a:xfrm>
              <a:off x="4969044" y="5390150"/>
              <a:ext cx="1606216" cy="410946"/>
            </a:xfrm>
            <a:prstGeom prst="rect">
              <a:avLst/>
            </a:prstGeom>
          </p:spPr>
          <p:txBody>
            <a:bodyPr wrap="square" rtlCol="0">
              <a:noAutofit/>
            </a:bodyPr>
            <a:lstStyle/>
            <a:p>
              <a:pPr marR="0" algn="ctr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zh-CN" altLang="en-US" sz="20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特征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空间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38736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此时，从魔鬼的角度来看，这些球看起来就像是被一条曲线给分开了。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cs typeface="+mn-ea"/>
                <a:sym typeface="+mn-lt"/>
              </a:rPr>
              <a:t>Explain SVM like I am a 5 year old</a:t>
            </a:r>
            <a:endParaRPr lang="zh-CN" altLang="en-US" sz="2400" dirty="0">
              <a:cs typeface="+mn-ea"/>
              <a:sym typeface="+mn-lt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97018B5-F6C9-4B7F-BA91-3E4EA81CE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8584" y="2695026"/>
            <a:ext cx="3974208" cy="3054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370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借助神级法宝</a:t>
            </a:r>
            <a:r>
              <a:rPr lang="en-US" altLang="zh-CN" dirty="0"/>
              <a:t>SVM</a:t>
            </a:r>
            <a:r>
              <a:rPr lang="zh-CN" altLang="en-US" dirty="0"/>
              <a:t>的第一个</a:t>
            </a:r>
            <a:r>
              <a:rPr lang="en-US" altLang="zh-CN" dirty="0"/>
              <a:t>trick —— </a:t>
            </a:r>
            <a:r>
              <a:rPr lang="zh-CN" altLang="en-US" b="1" dirty="0">
                <a:solidFill>
                  <a:srgbClr val="0000FF"/>
                </a:solidFill>
              </a:rPr>
              <a:t>最大类间间隙</a:t>
            </a:r>
            <a:r>
              <a:rPr lang="zh-CN" altLang="en-US" dirty="0"/>
              <a:t>，大侠度过了第一关。于是，魔鬼给了大侠一个更困难的挑战。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cs typeface="+mn-ea"/>
                <a:sym typeface="+mn-lt"/>
              </a:rPr>
              <a:t>Explain SVM like I am a 5 year old</a:t>
            </a:r>
            <a:endParaRPr lang="zh-CN" altLang="en-US" sz="2400" dirty="0"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D18E36F-E318-4CF1-9A0F-7FB33A5E1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5209" y="2616061"/>
            <a:ext cx="4693581" cy="3327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334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cs typeface="+mn-ea"/>
                <a:sym typeface="+mn-lt"/>
              </a:rPr>
              <a:t>Explain SVM like I am a 5 year old</a:t>
            </a:r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ACAA855-2B84-424D-AF43-997E5AABCAEE}"/>
              </a:ext>
            </a:extLst>
          </p:cNvPr>
          <p:cNvSpPr txBox="1"/>
          <p:nvPr/>
        </p:nvSpPr>
        <p:spPr>
          <a:xfrm>
            <a:off x="0" y="3795963"/>
            <a:ext cx="8071104" cy="91440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卷形: 水平 8">
            <a:extLst>
              <a:ext uri="{FF2B5EF4-FFF2-40B4-BE49-F238E27FC236}">
                <a16:creationId xmlns:a16="http://schemas.microsoft.com/office/drawing/2014/main" id="{D9481CBF-C6EF-4F93-9F70-D702BA12494A}"/>
              </a:ext>
            </a:extLst>
          </p:cNvPr>
          <p:cNvSpPr/>
          <p:nvPr/>
        </p:nvSpPr>
        <p:spPr>
          <a:xfrm>
            <a:off x="1498092" y="2306212"/>
            <a:ext cx="6147816" cy="2494387"/>
          </a:xfrm>
          <a:prstGeom prst="horizontalScroll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</a:pPr>
            <a:r>
              <a:rPr lang="en-US" altLang="zh-CN" b="1" dirty="0">
                <a:solidFill>
                  <a:schemeClr val="tx1"/>
                </a:solidFill>
                <a:latin typeface="+mn-ea"/>
              </a:rPr>
              <a:t>SVM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的特性二：</a:t>
            </a:r>
            <a:endParaRPr lang="en-US" altLang="zh-CN" b="1" dirty="0">
              <a:solidFill>
                <a:schemeClr val="tx1"/>
              </a:solidFill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b="1" dirty="0">
                <a:solidFill>
                  <a:schemeClr val="tx1"/>
                </a:solidFill>
                <a:latin typeface="+mn-ea"/>
              </a:rPr>
              <a:t>       由于样本特征的特性，当样本在</a:t>
            </a:r>
            <a:r>
              <a:rPr lang="zh-CN" altLang="en-US" b="1" dirty="0">
                <a:solidFill>
                  <a:srgbClr val="0000FF"/>
                </a:solidFill>
                <a:latin typeface="+mn-ea"/>
              </a:rPr>
              <a:t>原始特征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空间中</a:t>
            </a:r>
            <a:r>
              <a:rPr lang="zh-CN" altLang="en-US" b="1" dirty="0">
                <a:solidFill>
                  <a:srgbClr val="FF0000"/>
                </a:solidFill>
                <a:latin typeface="+mn-ea"/>
              </a:rPr>
              <a:t>线性不可分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时，我们可以将其转换到</a:t>
            </a:r>
            <a:r>
              <a:rPr lang="zh-CN" altLang="en-US" b="1" dirty="0">
                <a:solidFill>
                  <a:srgbClr val="0000FF"/>
                </a:solidFill>
                <a:latin typeface="+mn-ea"/>
              </a:rPr>
              <a:t>高维空间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，并利用高维空间中的</a:t>
            </a:r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超平面（</a:t>
            </a:r>
            <a:r>
              <a:rPr lang="en-US" altLang="zh-CN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HpyerPlane</a:t>
            </a:r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）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对样本进行分隔。</a:t>
            </a:r>
            <a:endParaRPr lang="zh-CN" altLang="en-US" sz="24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45136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很多年以后，神界无聊众神们认真总结并研究了这个故事。它们把那些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带颜色的球</a:t>
            </a:r>
            <a:r>
              <a:rPr lang="zh-CN" altLang="en-US" dirty="0"/>
              <a:t>称为</a:t>
            </a:r>
            <a:r>
              <a:rPr lang="zh-CN" altLang="en-US" dirty="0">
                <a:solidFill>
                  <a:srgbClr val="0000FF"/>
                </a:solidFill>
              </a:rPr>
              <a:t>数据 </a:t>
            </a:r>
            <a:r>
              <a:rPr lang="en-US" altLang="zh-CN" dirty="0">
                <a:solidFill>
                  <a:srgbClr val="0000FF"/>
                </a:solidFill>
              </a:rPr>
              <a:t>(data)</a:t>
            </a:r>
            <a:r>
              <a:rPr lang="zh-CN" altLang="en-US" dirty="0"/>
              <a:t>，把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棍子</a:t>
            </a:r>
            <a:r>
              <a:rPr lang="zh-CN" altLang="en-US" dirty="0"/>
              <a:t>称为</a:t>
            </a:r>
            <a:r>
              <a:rPr lang="zh-CN" altLang="en-US" dirty="0">
                <a:solidFill>
                  <a:srgbClr val="0000FF"/>
                </a:solidFill>
              </a:rPr>
              <a:t>分类器 </a:t>
            </a:r>
            <a:r>
              <a:rPr lang="en-US" altLang="zh-CN" dirty="0">
                <a:solidFill>
                  <a:srgbClr val="0000FF"/>
                </a:solidFill>
              </a:rPr>
              <a:t>(classifier)</a:t>
            </a:r>
            <a:r>
              <a:rPr lang="zh-CN" altLang="en-US" dirty="0"/>
              <a:t>，把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最大间隙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trick</a:t>
            </a:r>
            <a:r>
              <a:rPr lang="zh-CN" altLang="en-US" dirty="0"/>
              <a:t>称为</a:t>
            </a:r>
            <a:r>
              <a:rPr lang="zh-CN" altLang="en-US" dirty="0">
                <a:solidFill>
                  <a:srgbClr val="0000FF"/>
                </a:solidFill>
              </a:rPr>
              <a:t>优化 </a:t>
            </a:r>
            <a:r>
              <a:rPr lang="en-US" altLang="zh-CN" dirty="0">
                <a:solidFill>
                  <a:srgbClr val="0000FF"/>
                </a:solidFill>
              </a:rPr>
              <a:t>(optimization)</a:t>
            </a:r>
            <a:r>
              <a:rPr lang="zh-CN" altLang="en-US" dirty="0"/>
              <a:t>，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拍桌子的绝招</a:t>
            </a:r>
            <a:r>
              <a:rPr lang="zh-CN" altLang="en-US" dirty="0"/>
              <a:t>称为</a:t>
            </a:r>
            <a:r>
              <a:rPr lang="zh-CN" altLang="en-US" dirty="0">
                <a:solidFill>
                  <a:srgbClr val="0000FF"/>
                </a:solidFill>
              </a:rPr>
              <a:t>核化 </a:t>
            </a:r>
            <a:r>
              <a:rPr lang="en-US" altLang="zh-CN" dirty="0">
                <a:solidFill>
                  <a:srgbClr val="0000FF"/>
                </a:solidFill>
              </a:rPr>
              <a:t>(kernelling)</a:t>
            </a:r>
            <a:r>
              <a:rPr lang="zh-CN" altLang="en-US" dirty="0"/>
              <a:t>，而那张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纸</a:t>
            </a:r>
            <a:r>
              <a:rPr lang="zh-CN" altLang="en-US" dirty="0"/>
              <a:t>就是</a:t>
            </a:r>
            <a:r>
              <a:rPr lang="zh-CN" altLang="en-US" dirty="0">
                <a:solidFill>
                  <a:srgbClr val="0000FF"/>
                </a:solidFill>
              </a:rPr>
              <a:t>超平面 </a:t>
            </a:r>
            <a:r>
              <a:rPr lang="en-US" altLang="zh-CN" dirty="0">
                <a:solidFill>
                  <a:srgbClr val="0000FF"/>
                </a:solidFill>
              </a:rPr>
              <a:t>(hyperplane).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cs typeface="+mn-ea"/>
                <a:sym typeface="+mn-lt"/>
              </a:rPr>
              <a:t>Explain SVM like I am a 5 year old</a:t>
            </a:r>
            <a:endParaRPr lang="zh-CN" altLang="en-US" sz="2400" dirty="0">
              <a:cs typeface="+mn-ea"/>
              <a:sym typeface="+mn-lt"/>
            </a:endParaRPr>
          </a:p>
        </p:txBody>
      </p:sp>
      <p:pic>
        <p:nvPicPr>
          <p:cNvPr id="5" name="Ch0709SVMintro">
            <a:hlinkClick r:id="" action="ppaction://media"/>
            <a:extLst>
              <a:ext uri="{FF2B5EF4-FFF2-40B4-BE49-F238E27FC236}">
                <a16:creationId xmlns:a16="http://schemas.microsoft.com/office/drawing/2014/main" id="{DD536F7A-D08F-4E7D-8587-9E56D52C77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13810" y="3348790"/>
            <a:ext cx="4572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345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的基本原理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A420F-C06C-4363-9600-DE3F8FF57837}"/>
              </a:ext>
            </a:extLst>
          </p:cNvPr>
          <p:cNvSpPr txBox="1"/>
          <p:nvPr/>
        </p:nvSpPr>
        <p:spPr>
          <a:xfrm>
            <a:off x="0" y="933297"/>
            <a:ext cx="9144000" cy="2840854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algn="just" defTabSz="914400">
              <a:lnSpc>
                <a:spcPct val="20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SVM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Support Vector Machines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）支持向量机是在所有知名的</a:t>
            </a:r>
            <a:r>
              <a:rPr lang="zh-CN" altLang="en-US" sz="2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数据挖掘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zh-CN" altLang="en-US" sz="2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传统机器学习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算法中最健壮，最准确的方法之一，它属于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二分类算法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，可以支持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线性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非线性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的分类。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14400">
              <a:lnSpc>
                <a:spcPct val="200000"/>
              </a:lnSpc>
            </a:pPr>
            <a:r>
              <a:rPr lang="zh-CN" altLang="en-US" sz="2400" b="1" dirty="0"/>
              <a:t>        当然，</a:t>
            </a:r>
            <a:r>
              <a:rPr lang="en-US" altLang="zh-CN" sz="2400" b="1" dirty="0"/>
              <a:t>SVM</a:t>
            </a:r>
            <a:r>
              <a:rPr lang="zh-CN" altLang="en-US" sz="2400" b="1" dirty="0"/>
              <a:t>也可以支持多分类。</a:t>
            </a:r>
            <a:endParaRPr lang="zh-CN" altLang="en-US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11EF361-DE02-438E-81FD-73EAB4993C59}"/>
              </a:ext>
            </a:extLst>
          </p:cNvPr>
          <p:cNvSpPr/>
          <p:nvPr/>
        </p:nvSpPr>
        <p:spPr>
          <a:xfrm>
            <a:off x="7555043" y="6083423"/>
            <a:ext cx="1224973" cy="40837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15509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的基本原理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A420F-C06C-4363-9600-DE3F8FF57837}"/>
              </a:ext>
            </a:extLst>
          </p:cNvPr>
          <p:cNvSpPr txBox="1"/>
          <p:nvPr/>
        </p:nvSpPr>
        <p:spPr>
          <a:xfrm>
            <a:off x="0" y="933297"/>
            <a:ext cx="9144000" cy="2840854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400" b="1" dirty="0"/>
              <a:t>基本原理</a:t>
            </a:r>
            <a:endParaRPr lang="en-US" altLang="zh-CN" sz="2400" b="1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        </a:t>
            </a:r>
            <a:r>
              <a:rPr lang="zh-CN" altLang="en-US" sz="2000" dirty="0"/>
              <a:t>首先，我们来了解一下</a:t>
            </a:r>
            <a:r>
              <a:rPr lang="zh-CN" altLang="en-US" sz="2000" dirty="0">
                <a:solidFill>
                  <a:srgbClr val="FF0000"/>
                </a:solidFill>
              </a:rPr>
              <a:t>线性分类器</a:t>
            </a:r>
            <a:r>
              <a:rPr lang="zh-CN" altLang="en-US" sz="2000" dirty="0"/>
              <a:t>。假设在一个二维线性可分的数据集中，如下图所示，我们需要找一个超平面把两组数据分开。图中的四条直线都可以实现分隔两种数据，然而哪一条直线能够达到更好的泛化能力呢？换句话说，我们需要找到一个能够使两个类的空间最大的超平面。</a:t>
            </a:r>
            <a:endParaRPr lang="zh-CN" altLang="en-US" sz="24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11EF361-DE02-438E-81FD-73EAB4993C59}"/>
              </a:ext>
            </a:extLst>
          </p:cNvPr>
          <p:cNvSpPr/>
          <p:nvPr/>
        </p:nvSpPr>
        <p:spPr>
          <a:xfrm>
            <a:off x="7555043" y="6083423"/>
            <a:ext cx="1224973" cy="40837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812EDA5-35A3-454F-9827-7072B6E10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500" y="3275871"/>
            <a:ext cx="5299911" cy="3305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596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的基本原理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A420F-C06C-4363-9600-DE3F8FF57837}"/>
              </a:ext>
            </a:extLst>
          </p:cNvPr>
          <p:cNvSpPr txBox="1"/>
          <p:nvPr/>
        </p:nvSpPr>
        <p:spPr>
          <a:xfrm>
            <a:off x="0" y="933297"/>
            <a:ext cx="9144000" cy="2840854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400" b="1" dirty="0"/>
              <a:t>基本原理</a:t>
            </a:r>
            <a:endParaRPr lang="en-US" altLang="zh-CN" sz="2400" b="1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        在</a:t>
            </a:r>
            <a:r>
              <a:rPr lang="zh-CN" altLang="en-US" sz="2400" dirty="0">
                <a:solidFill>
                  <a:srgbClr val="0000FF"/>
                </a:solidFill>
              </a:rPr>
              <a:t>二维空间中</a:t>
            </a:r>
            <a:r>
              <a:rPr lang="zh-CN" altLang="en-US" sz="2400" dirty="0"/>
              <a:t>，</a:t>
            </a:r>
            <a:r>
              <a:rPr lang="zh-CN" altLang="en-US" sz="2400" dirty="0">
                <a:solidFill>
                  <a:srgbClr val="FF0000"/>
                </a:solidFill>
              </a:rPr>
              <a:t>超平面就是一条直线</a:t>
            </a:r>
            <a:r>
              <a:rPr lang="zh-CN" altLang="en-US" sz="2400" dirty="0"/>
              <a:t>（例如上图中的分割线，或大侠放的棍子）；而在</a:t>
            </a:r>
            <a:r>
              <a:rPr lang="zh-CN" altLang="en-US" sz="2400" dirty="0">
                <a:solidFill>
                  <a:srgbClr val="0000FF"/>
                </a:solidFill>
              </a:rPr>
              <a:t>三维空间中</a:t>
            </a:r>
            <a:r>
              <a:rPr lang="zh-CN" altLang="en-US" sz="2400" dirty="0"/>
              <a:t>就是</a:t>
            </a:r>
            <a:r>
              <a:rPr lang="zh-CN" altLang="en-US" sz="2400" dirty="0">
                <a:solidFill>
                  <a:srgbClr val="FF0000"/>
                </a:solidFill>
              </a:rPr>
              <a:t>一个平面</a:t>
            </a:r>
            <a:r>
              <a:rPr lang="zh-CN" altLang="en-US" sz="2400" dirty="0"/>
              <a:t>（例如大侠插入球中间的纸）。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        </a:t>
            </a:r>
            <a:r>
              <a:rPr lang="zh-CN" altLang="en-US" sz="2400" dirty="0"/>
              <a:t>我们将这个划分数据的</a:t>
            </a:r>
            <a:r>
              <a:rPr lang="zh-CN" altLang="en-US" sz="2400" dirty="0">
                <a:solidFill>
                  <a:srgbClr val="0000FF"/>
                </a:solidFill>
              </a:rPr>
              <a:t>决策边界</a:t>
            </a:r>
            <a:r>
              <a:rPr lang="zh-CN" altLang="en-US" sz="2400" dirty="0"/>
              <a:t>统称为</a:t>
            </a:r>
            <a:r>
              <a:rPr lang="zh-CN" altLang="en-US" sz="2400" dirty="0">
                <a:solidFill>
                  <a:srgbClr val="FF0000"/>
                </a:solidFill>
              </a:rPr>
              <a:t>超平面</a:t>
            </a:r>
            <a:r>
              <a:rPr lang="zh-CN" altLang="en-US" sz="2400" dirty="0"/>
              <a:t>。</a:t>
            </a: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</a:rPr>
              <a:t>距离这个超平面最近的点</a:t>
            </a:r>
            <a:r>
              <a:rPr lang="zh-CN" altLang="en-US" sz="2400" dirty="0"/>
              <a:t>就叫做</a:t>
            </a:r>
            <a:r>
              <a:rPr lang="zh-CN" altLang="en-US" sz="2400" b="1" dirty="0">
                <a:solidFill>
                  <a:srgbClr val="FF0000"/>
                </a:solidFill>
              </a:rPr>
              <a:t>支持向量</a:t>
            </a:r>
            <a:r>
              <a:rPr lang="zh-CN" altLang="en-US" sz="2400" dirty="0"/>
              <a:t>，</a:t>
            </a: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</a:rPr>
              <a:t>点到超平面的距离</a:t>
            </a:r>
            <a:r>
              <a:rPr lang="zh-CN" altLang="en-US" sz="2400" dirty="0"/>
              <a:t>叫做</a:t>
            </a:r>
            <a:r>
              <a:rPr lang="zh-CN" altLang="en-US" sz="2400" b="1" dirty="0">
                <a:solidFill>
                  <a:srgbClr val="FF0000"/>
                </a:solidFill>
              </a:rPr>
              <a:t>间隔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        </a:t>
            </a:r>
            <a:r>
              <a:rPr lang="zh-CN" altLang="en-US" sz="2400" b="1" dirty="0"/>
              <a:t>支持向量机</a:t>
            </a:r>
            <a:r>
              <a:rPr lang="zh-CN" altLang="en-US" sz="2400" dirty="0"/>
              <a:t>就是要</a:t>
            </a:r>
            <a:r>
              <a:rPr lang="zh-CN" altLang="en-US" sz="2400" dirty="0">
                <a:solidFill>
                  <a:srgbClr val="FF0000"/>
                </a:solidFill>
              </a:rPr>
              <a:t>使超平面和支持向量之间的间隔尽可能的大</a:t>
            </a:r>
            <a:r>
              <a:rPr lang="zh-CN" altLang="en-US" sz="2400" dirty="0"/>
              <a:t>，这样超平面才可以更好地将两类样本进行准确分隔。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11EF361-DE02-438E-81FD-73EAB4993C59}"/>
              </a:ext>
            </a:extLst>
          </p:cNvPr>
          <p:cNvSpPr/>
          <p:nvPr/>
        </p:nvSpPr>
        <p:spPr>
          <a:xfrm>
            <a:off x="7555043" y="6083423"/>
            <a:ext cx="1224973" cy="40837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卷形: 水平 4">
            <a:extLst>
              <a:ext uri="{FF2B5EF4-FFF2-40B4-BE49-F238E27FC236}">
                <a16:creationId xmlns:a16="http://schemas.microsoft.com/office/drawing/2014/main" id="{0206F939-9356-4961-BB95-6A36C4A77CFC}"/>
              </a:ext>
            </a:extLst>
          </p:cNvPr>
          <p:cNvSpPr/>
          <p:nvPr/>
        </p:nvSpPr>
        <p:spPr>
          <a:xfrm>
            <a:off x="2235961" y="5179595"/>
            <a:ext cx="5931568" cy="1246027"/>
          </a:xfrm>
          <a:prstGeom prst="horizontalScroll">
            <a:avLst/>
          </a:prstGeom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orthographicFront"/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FF00"/>
                </a:solidFill>
              </a:rPr>
              <a:t>【</a:t>
            </a:r>
            <a:r>
              <a:rPr lang="zh-CN" altLang="en-US" b="1" dirty="0">
                <a:solidFill>
                  <a:srgbClr val="FFFF00"/>
                </a:solidFill>
              </a:rPr>
              <a:t>重点</a:t>
            </a:r>
            <a:r>
              <a:rPr lang="en-US" altLang="zh-CN" b="1" dirty="0">
                <a:solidFill>
                  <a:srgbClr val="FFFF00"/>
                </a:solidFill>
              </a:rPr>
              <a:t>】</a:t>
            </a:r>
            <a:r>
              <a:rPr lang="zh-CN" altLang="en-US" b="1" dirty="0">
                <a:solidFill>
                  <a:srgbClr val="FFFF00"/>
                </a:solidFill>
              </a:rPr>
              <a:t>支持向量机的核心任务是：</a:t>
            </a:r>
            <a:endParaRPr lang="en-US" altLang="zh-CN" b="1" dirty="0">
              <a:solidFill>
                <a:srgbClr val="FFFF00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rgbClr val="FFFF00"/>
                </a:solidFill>
              </a:rPr>
              <a:t>                                      最大化类间距，最小化类内距。</a:t>
            </a:r>
            <a:endParaRPr lang="zh-CN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58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的数学表达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A420F-C06C-4363-9600-DE3F8FF57837}"/>
              </a:ext>
            </a:extLst>
          </p:cNvPr>
          <p:cNvSpPr txBox="1"/>
          <p:nvPr/>
        </p:nvSpPr>
        <p:spPr>
          <a:xfrm>
            <a:off x="0" y="933297"/>
            <a:ext cx="9144000" cy="2840854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2400" b="1" dirty="0"/>
              <a:t>SVM</a:t>
            </a:r>
            <a:r>
              <a:rPr lang="zh-CN" altLang="en-US" sz="2400" b="1" dirty="0"/>
              <a:t>的数学表达</a:t>
            </a:r>
            <a:endParaRPr lang="en-US" altLang="zh-CN" sz="2400" b="1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algn="ctr"/>
            <a:r>
              <a:rPr lang="zh-CN" altLang="en-US" sz="2400" b="1" dirty="0"/>
              <a:t>暂略</a:t>
            </a:r>
            <a:r>
              <a:rPr lang="en-US" altLang="zh-CN" sz="2400" b="1" dirty="0"/>
              <a:t>…</a:t>
            </a:r>
            <a:endParaRPr lang="zh-CN" altLang="en-US" sz="24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11EF361-DE02-438E-81FD-73EAB4993C59}"/>
              </a:ext>
            </a:extLst>
          </p:cNvPr>
          <p:cNvSpPr/>
          <p:nvPr/>
        </p:nvSpPr>
        <p:spPr>
          <a:xfrm>
            <a:off x="7555043" y="6083423"/>
            <a:ext cx="1224973" cy="40837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4667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81E4E89-87C3-4024-A5C0-047264FDEE9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Explain SVM like I am a 5 year old</a:t>
            </a: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支持向量机的基本原理</a:t>
            </a:r>
            <a:endParaRPr lang="en-US" altLang="zh-CN" b="1" dirty="0"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cs typeface="+mn-ea"/>
                <a:sym typeface="+mn-lt"/>
              </a:rPr>
              <a:t>支持向量机的数学表达（略）</a:t>
            </a:r>
            <a:endParaRPr lang="en-US" altLang="zh-CN" b="1" dirty="0"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核函数介绍</a:t>
            </a:r>
            <a:endParaRPr lang="en-US" altLang="zh-CN" b="1" dirty="0"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不同核函数的对比</a:t>
            </a:r>
            <a:endParaRPr lang="en-US" altLang="zh-CN" b="1" dirty="0"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超参数调节和分析</a:t>
            </a:r>
            <a:endParaRPr lang="en-US" altLang="zh-CN" b="1" dirty="0"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SVM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实例</a:t>
            </a: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——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波士顿房价</a:t>
            </a:r>
            <a:r>
              <a:rPr lang="zh-CN" altLang="en-US" b="1" dirty="0">
                <a:solidFill>
                  <a:srgbClr val="0000FF"/>
                </a:solidFill>
                <a:latin typeface="+mn-lt"/>
                <a:ea typeface="+mn-ea"/>
                <a:cs typeface="+mn-ea"/>
                <a:sym typeface="+mn-lt"/>
              </a:rPr>
              <a:t>回归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分析</a:t>
            </a:r>
            <a:endParaRPr lang="en-US" altLang="zh-CN" b="1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1AD9811-186B-4596-AC1E-E31537E6A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Outlines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21155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的核函数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A420F-C06C-4363-9600-DE3F8FF57837}"/>
              </a:ext>
            </a:extLst>
          </p:cNvPr>
          <p:cNvSpPr txBox="1"/>
          <p:nvPr/>
        </p:nvSpPr>
        <p:spPr>
          <a:xfrm>
            <a:off x="0" y="933297"/>
            <a:ext cx="9144000" cy="2840854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28600" indent="-288000" algn="just" defTabSz="914400">
              <a:lnSpc>
                <a:spcPct val="120000"/>
              </a:lnSpc>
              <a:buBlip>
                <a:blip r:embed="rId3"/>
              </a:buBlip>
            </a:pPr>
            <a:r>
              <a:rPr lang="zh-CN" altLang="en-US" sz="2400" b="1" dirty="0">
                <a:latin typeface="+mn-ea"/>
              </a:rPr>
              <a:t>为什么要使用核函数？</a:t>
            </a: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2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2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2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2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2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2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algn="just" defTabSz="914400">
              <a:lnSpc>
                <a:spcPct val="130000"/>
              </a:lnSpc>
            </a:pPr>
            <a:r>
              <a:rPr lang="zh-CN" altLang="en-US" sz="2400" b="1" dirty="0">
                <a:latin typeface="+mn-ea"/>
              </a:rPr>
              <a:t>       对于非线性分布的样本（即线性不可分问题 ）我们该如何进行分类呢 ？</a:t>
            </a:r>
            <a:endParaRPr lang="en-US" altLang="zh-CN" sz="2400" b="1" dirty="0">
              <a:latin typeface="+mn-ea"/>
            </a:endParaRPr>
          </a:p>
          <a:p>
            <a:pPr marL="342900" indent="-342900" algn="just" defTabSz="91440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en-US" altLang="zh-CN" sz="2400" b="1" dirty="0">
                <a:solidFill>
                  <a:srgbClr val="0000FF"/>
                </a:solidFill>
                <a:latin typeface="+mn-ea"/>
              </a:rPr>
              <a:t>Linear</a:t>
            </a:r>
            <a:r>
              <a:rPr lang="zh-CN" altLang="en-US" sz="2400" b="1" dirty="0">
                <a:solidFill>
                  <a:srgbClr val="0000FF"/>
                </a:solidFill>
                <a:latin typeface="+mn-ea"/>
              </a:rPr>
              <a:t>模型</a:t>
            </a:r>
            <a:r>
              <a:rPr lang="zh-CN" altLang="en-US" sz="2400" b="1" dirty="0">
                <a:latin typeface="+mn-ea"/>
              </a:rPr>
              <a:t>很难进行处理</a:t>
            </a:r>
            <a:endParaRPr lang="en-US" altLang="zh-CN" sz="2400" b="1" dirty="0">
              <a:latin typeface="+mn-ea"/>
            </a:endParaRPr>
          </a:p>
          <a:p>
            <a:pPr marL="342900" indent="-342900" algn="just" defTabSz="91440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en-US" altLang="zh-CN" sz="2400" b="1" dirty="0">
                <a:latin typeface="+mn-ea"/>
              </a:rPr>
              <a:t>SVM</a:t>
            </a:r>
            <a:r>
              <a:rPr lang="zh-CN" altLang="en-US" sz="2400" b="1" dirty="0">
                <a:latin typeface="+mn-ea"/>
              </a:rPr>
              <a:t>有一个优秀的</a:t>
            </a:r>
            <a:r>
              <a:rPr lang="en-US" altLang="zh-CN" sz="2400" b="1" dirty="0">
                <a:latin typeface="+mn-ea"/>
              </a:rPr>
              <a:t>trick —— 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核函数</a:t>
            </a:r>
            <a:r>
              <a:rPr lang="en-US" altLang="zh-CN" sz="2400" b="1" dirty="0">
                <a:solidFill>
                  <a:srgbClr val="FF0000"/>
                </a:solidFill>
                <a:latin typeface="+mn-ea"/>
              </a:rPr>
              <a:t>K(*,*)</a:t>
            </a:r>
            <a:r>
              <a:rPr lang="zh-CN" altLang="en-US" sz="2400" b="1" dirty="0">
                <a:latin typeface="+mn-ea"/>
              </a:rPr>
              <a:t>，它通过将数据映射到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高维空间</a:t>
            </a:r>
            <a:r>
              <a:rPr lang="zh-CN" altLang="en-US" sz="2400" b="1" dirty="0">
                <a:latin typeface="+mn-ea"/>
              </a:rPr>
              <a:t>，来解决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原始空间线性不可分</a:t>
            </a:r>
            <a:r>
              <a:rPr lang="zh-CN" altLang="en-US" sz="2400" b="1" dirty="0">
                <a:latin typeface="+mn-ea"/>
              </a:rPr>
              <a:t>的问题。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D381FAF-15F5-4DF3-BCF4-E2475C4414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286" y="1493065"/>
            <a:ext cx="8771428" cy="25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496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的核函数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A420F-C06C-4363-9600-DE3F8FF57837}"/>
              </a:ext>
            </a:extLst>
          </p:cNvPr>
          <p:cNvSpPr txBox="1"/>
          <p:nvPr/>
        </p:nvSpPr>
        <p:spPr>
          <a:xfrm>
            <a:off x="0" y="933297"/>
            <a:ext cx="9144000" cy="2840854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r>
              <a:rPr lang="zh-CN" altLang="en-US" sz="2400" b="1" dirty="0">
                <a:latin typeface="+mn-ea"/>
              </a:rPr>
              <a:t>基于核函数的</a:t>
            </a:r>
            <a:r>
              <a:rPr lang="en-US" altLang="zh-CN" sz="2400" b="1" dirty="0">
                <a:latin typeface="+mn-ea"/>
              </a:rPr>
              <a:t>SVM</a:t>
            </a:r>
            <a:r>
              <a:rPr lang="zh-CN" altLang="en-US" sz="2400" b="1" dirty="0">
                <a:latin typeface="+mn-ea"/>
              </a:rPr>
              <a:t>的基本工作流程是：</a:t>
            </a:r>
          </a:p>
          <a:p>
            <a:pPr marL="740700" lvl="1" indent="-342900" algn="just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b="1" dirty="0">
                <a:latin typeface="+mn-ea"/>
              </a:rPr>
              <a:t>在低维空间中完成特征计算</a:t>
            </a:r>
          </a:p>
          <a:p>
            <a:pPr marL="740700" lvl="1" indent="-342900" algn="just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b="1" dirty="0">
                <a:latin typeface="+mn-ea"/>
              </a:rPr>
              <a:t>通过核函数将输入空间中的特征映射到高维特征空间</a:t>
            </a:r>
          </a:p>
          <a:p>
            <a:pPr marL="740700" lvl="1" indent="-342900" algn="just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b="1" dirty="0">
                <a:latin typeface="+mn-ea"/>
              </a:rPr>
              <a:t>在高维特征空间中构造最优分离超平面</a:t>
            </a: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algn="just" defTabSz="914400">
              <a:lnSpc>
                <a:spcPct val="150000"/>
              </a:lnSpc>
            </a:pPr>
            <a:r>
              <a:rPr lang="zh-CN" altLang="en-US" sz="2400" dirty="0">
                <a:latin typeface="+mn-ea"/>
              </a:rPr>
              <a:t>       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通过以上的操作，</a:t>
            </a:r>
            <a:r>
              <a:rPr lang="en-US" altLang="zh-CN" sz="2400" b="1" dirty="0">
                <a:solidFill>
                  <a:srgbClr val="FF0000"/>
                </a:solidFill>
                <a:latin typeface="+mn-ea"/>
              </a:rPr>
              <a:t>SVM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可以实现将原始特征空间不好分隔的非线性数据进行最优分隔。</a:t>
            </a:r>
            <a:endParaRPr lang="en-US" altLang="zh-CN" sz="2400" b="1" dirty="0">
              <a:solidFill>
                <a:srgbClr val="FF0000"/>
              </a:solidFill>
              <a:latin typeface="+mn-ea"/>
            </a:endParaRPr>
          </a:p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algn="just" defTabSz="914400">
              <a:lnSpc>
                <a:spcPct val="150000"/>
              </a:lnSpc>
            </a:pPr>
            <a:r>
              <a:rPr lang="zh-CN" altLang="en-US" sz="2400" b="1" dirty="0">
                <a:latin typeface="+mn-ea"/>
              </a:rPr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2886921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25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25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25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的核函数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8E2FA71-FD72-4B1C-BC39-A7F01A5D5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05" y="569626"/>
            <a:ext cx="8638095" cy="61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08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的核函数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A420F-C06C-4363-9600-DE3F8FF57837}"/>
              </a:ext>
            </a:extLst>
          </p:cNvPr>
          <p:cNvSpPr txBox="1"/>
          <p:nvPr/>
        </p:nvSpPr>
        <p:spPr>
          <a:xfrm>
            <a:off x="0" y="933296"/>
            <a:ext cx="9144000" cy="5575079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r>
              <a:rPr lang="zh-CN" altLang="en-US" sz="2400" b="1" dirty="0">
                <a:latin typeface="+mn-ea"/>
              </a:rPr>
              <a:t>小结：</a:t>
            </a:r>
          </a:p>
          <a:p>
            <a:pPr marL="740700" lvl="1" indent="-342900" algn="just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400" b="1" dirty="0">
                <a:latin typeface="+mn-ea"/>
              </a:rPr>
              <a:t>SVM</a:t>
            </a:r>
            <a:r>
              <a:rPr lang="zh-CN" altLang="en-US" sz="2400" b="1" dirty="0">
                <a:latin typeface="+mn-ea"/>
              </a:rPr>
              <a:t>的春天在于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核函数</a:t>
            </a:r>
            <a:r>
              <a:rPr lang="zh-CN" altLang="en-US" sz="2400" b="1" dirty="0">
                <a:latin typeface="+mn-ea"/>
              </a:rPr>
              <a:t>；</a:t>
            </a:r>
          </a:p>
          <a:p>
            <a:pPr marL="740700" lvl="1" indent="-342900" algn="just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400" b="1" dirty="0">
                <a:latin typeface="+mn-ea"/>
              </a:rPr>
              <a:t>SVM</a:t>
            </a:r>
            <a:r>
              <a:rPr lang="zh-CN" altLang="en-US" sz="2400" b="1" dirty="0">
                <a:latin typeface="+mn-ea"/>
              </a:rPr>
              <a:t>不仅仅能用于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二分</a:t>
            </a:r>
            <a:r>
              <a:rPr lang="zh-CN" altLang="en-US" sz="2400" b="1" dirty="0">
                <a:latin typeface="+mn-ea"/>
              </a:rPr>
              <a:t>类，也同样可以用于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多分类</a:t>
            </a:r>
            <a:r>
              <a:rPr lang="zh-CN" altLang="en-US" sz="2400" b="1" dirty="0">
                <a:latin typeface="+mn-ea"/>
              </a:rPr>
              <a:t>；同时也可以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实现回归</a:t>
            </a:r>
            <a:r>
              <a:rPr lang="zh-CN" altLang="en-US" sz="2400" b="1" dirty="0">
                <a:latin typeface="+mn-ea"/>
              </a:rPr>
              <a:t>和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聚类</a:t>
            </a:r>
            <a:r>
              <a:rPr lang="zh-CN" altLang="en-US" sz="2400" b="1" dirty="0">
                <a:latin typeface="+mn-ea"/>
              </a:rPr>
              <a:t>；</a:t>
            </a:r>
          </a:p>
          <a:p>
            <a:pPr marL="740700" lvl="1" indent="-342900" algn="just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b="1" dirty="0">
                <a:latin typeface="+mn-ea"/>
              </a:rPr>
              <a:t>核函数的主要功能是将</a:t>
            </a:r>
            <a:r>
              <a:rPr lang="zh-CN" altLang="en-US" sz="2400" b="1" dirty="0">
                <a:solidFill>
                  <a:srgbClr val="0000FF"/>
                </a:solidFill>
                <a:latin typeface="+mn-ea"/>
              </a:rPr>
              <a:t>特征映射投射到高维空间</a:t>
            </a:r>
            <a:r>
              <a:rPr lang="zh-CN" altLang="en-US" sz="2400" b="1" dirty="0">
                <a:latin typeface="+mn-ea"/>
              </a:rPr>
              <a:t>以实现</a:t>
            </a:r>
            <a:r>
              <a:rPr lang="en-US" altLang="zh-CN" sz="2400" b="1" dirty="0">
                <a:latin typeface="+mn-ea"/>
              </a:rPr>
              <a:t>"</a:t>
            </a:r>
            <a:r>
              <a:rPr lang="zh-CN" altLang="en-US" sz="2400" b="1" dirty="0">
                <a:solidFill>
                  <a:srgbClr val="00B050"/>
                </a:solidFill>
                <a:latin typeface="+mn-ea"/>
              </a:rPr>
              <a:t>线性可分</a:t>
            </a:r>
            <a:r>
              <a:rPr lang="en-US" altLang="zh-CN" sz="2400" b="1" dirty="0">
                <a:latin typeface="+mn-ea"/>
              </a:rPr>
              <a:t>";</a:t>
            </a:r>
          </a:p>
          <a:p>
            <a:pPr marL="740700" lvl="1" indent="-342900" algn="just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b="1" dirty="0">
                <a:latin typeface="+mn-ea"/>
              </a:rPr>
              <a:t>相比于简单地将特征映射到高维空间，核函数的价值在于：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它所有的计算都是基于原始空间，只是将实质的分类效果表现到高维空间。</a:t>
            </a:r>
            <a:r>
              <a:rPr lang="zh-CN" altLang="en-US" sz="2400" b="1" dirty="0">
                <a:latin typeface="+mn-ea"/>
              </a:rPr>
              <a:t>这种机制避免的</a:t>
            </a:r>
            <a:r>
              <a:rPr lang="zh-CN" altLang="en-US" sz="2400" b="1" dirty="0">
                <a:solidFill>
                  <a:srgbClr val="0000FF"/>
                </a:solidFill>
                <a:latin typeface="+mn-ea"/>
              </a:rPr>
              <a:t>维度爬升的不可预见性</a:t>
            </a:r>
            <a:r>
              <a:rPr lang="zh-CN" altLang="en-US" sz="2400" b="1" dirty="0">
                <a:latin typeface="+mn-ea"/>
              </a:rPr>
              <a:t>（维度灾难），以及</a:t>
            </a:r>
            <a:r>
              <a:rPr lang="zh-CN" altLang="en-US" sz="2400" b="1" dirty="0">
                <a:solidFill>
                  <a:srgbClr val="0000FF"/>
                </a:solidFill>
                <a:latin typeface="+mn-ea"/>
              </a:rPr>
              <a:t>高维空间计算的复杂性</a:t>
            </a:r>
            <a:r>
              <a:rPr lang="zh-CN" altLang="en-US" sz="2400" b="1" dirty="0">
                <a:latin typeface="+mn-ea"/>
              </a:rPr>
              <a:t>。</a:t>
            </a: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algn="just" defTabSz="914400">
              <a:lnSpc>
                <a:spcPct val="150000"/>
              </a:lnSpc>
            </a:pPr>
            <a:r>
              <a:rPr lang="zh-CN" altLang="en-US" sz="2400" b="1" dirty="0">
                <a:latin typeface="+mn-ea"/>
              </a:rPr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565350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4F0EDED-34C7-4564-AF09-60BF1067921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b="1" dirty="0"/>
              <a:t>基于</a:t>
            </a:r>
            <a:r>
              <a:rPr lang="en-US" altLang="zh-CN" b="1" dirty="0"/>
              <a:t>SVM</a:t>
            </a:r>
            <a:r>
              <a:rPr lang="zh-CN" altLang="en-US" b="1" dirty="0"/>
              <a:t>的分类</a:t>
            </a:r>
            <a:endParaRPr lang="en-US" altLang="zh-CN" b="1" dirty="0"/>
          </a:p>
          <a:p>
            <a:pPr lvl="1">
              <a:lnSpc>
                <a:spcPct val="150000"/>
              </a:lnSpc>
            </a:pPr>
            <a:r>
              <a:rPr lang="zh-CN" altLang="en-US" b="1" dirty="0"/>
              <a:t>线性核</a:t>
            </a:r>
            <a:r>
              <a:rPr lang="en-US" altLang="zh-CN" b="1" dirty="0"/>
              <a:t>Linear kernel </a:t>
            </a:r>
            <a:r>
              <a:rPr lang="en-US" altLang="zh-CN" b="1" dirty="0">
                <a:solidFill>
                  <a:srgbClr val="0000FF"/>
                </a:solidFill>
              </a:rPr>
              <a:t>(Ch0701introLinearSVM.py)</a:t>
            </a:r>
          </a:p>
          <a:p>
            <a:pPr lvl="1">
              <a:lnSpc>
                <a:spcPct val="150000"/>
              </a:lnSpc>
            </a:pPr>
            <a:r>
              <a:rPr lang="en-US" altLang="zh-CN" b="1" dirty="0"/>
              <a:t>RBF</a:t>
            </a:r>
            <a:r>
              <a:rPr lang="zh-CN" altLang="en-US" b="1" dirty="0"/>
              <a:t>核 </a:t>
            </a:r>
            <a:r>
              <a:rPr lang="en-US" altLang="zh-CN" b="1" dirty="0">
                <a:solidFill>
                  <a:srgbClr val="0000FF"/>
                </a:solidFill>
              </a:rPr>
              <a:t>(Ch0702introRBFSVM.py)</a:t>
            </a:r>
          </a:p>
          <a:p>
            <a:pPr lvl="1">
              <a:lnSpc>
                <a:spcPct val="150000"/>
              </a:lnSpc>
            </a:pPr>
            <a:r>
              <a:rPr lang="zh-CN" altLang="en-US" b="1" dirty="0"/>
              <a:t>基于不同核函数的</a:t>
            </a:r>
            <a:r>
              <a:rPr lang="en-US" altLang="zh-CN" b="1" dirty="0"/>
              <a:t>SVM</a:t>
            </a:r>
            <a:r>
              <a:rPr lang="zh-CN" altLang="en-US" b="1" dirty="0"/>
              <a:t>对比 </a:t>
            </a:r>
            <a:r>
              <a:rPr lang="en-US" altLang="zh-CN" b="1" dirty="0">
                <a:solidFill>
                  <a:srgbClr val="0000FF"/>
                </a:solidFill>
              </a:rPr>
              <a:t>(Ch0703KernelCompare.py)</a:t>
            </a:r>
          </a:p>
          <a:p>
            <a:pPr lvl="1">
              <a:lnSpc>
                <a:spcPct val="150000"/>
              </a:lnSpc>
            </a:pPr>
            <a:r>
              <a:rPr lang="zh-CN" altLang="en-US" b="1" dirty="0"/>
              <a:t>超参数调节与分析</a:t>
            </a:r>
            <a:endParaRPr lang="en-US" altLang="zh-CN" b="1" dirty="0"/>
          </a:p>
          <a:p>
            <a:pPr lvl="2">
              <a:lnSpc>
                <a:spcPct val="150000"/>
              </a:lnSpc>
            </a:pPr>
            <a:r>
              <a:rPr lang="en-US" altLang="zh-CN" b="1" dirty="0"/>
              <a:t>RBF</a:t>
            </a:r>
            <a:r>
              <a:rPr lang="zh-CN" altLang="en-US" b="1" dirty="0"/>
              <a:t>核的</a:t>
            </a:r>
            <a:r>
              <a:rPr lang="en-US" altLang="zh-CN" b="1" dirty="0"/>
              <a:t>Gamma</a:t>
            </a:r>
            <a:r>
              <a:rPr lang="zh-CN" altLang="en-US" b="1" dirty="0"/>
              <a:t>值 </a:t>
            </a:r>
            <a:r>
              <a:rPr lang="en-US" altLang="zh-CN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(Ch0704RBFGramma.py)</a:t>
            </a:r>
          </a:p>
          <a:p>
            <a:pPr lvl="2">
              <a:lnSpc>
                <a:spcPct val="150000"/>
              </a:lnSpc>
            </a:pPr>
            <a:r>
              <a:rPr lang="zh-CN" altLang="en-US" b="1" dirty="0"/>
              <a:t>多项式核的</a:t>
            </a:r>
            <a:r>
              <a:rPr lang="en-US" altLang="zh-CN" b="1" dirty="0"/>
              <a:t>Degree</a:t>
            </a:r>
            <a:r>
              <a:rPr lang="zh-CN" altLang="en-US" b="1" dirty="0"/>
              <a:t>超参数 </a:t>
            </a:r>
            <a:r>
              <a:rPr lang="en-US" altLang="zh-CN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(Ch0705PolyDegree.py)</a:t>
            </a:r>
          </a:p>
          <a:p>
            <a:pPr>
              <a:lnSpc>
                <a:spcPct val="150000"/>
              </a:lnSpc>
            </a:pPr>
            <a:r>
              <a:rPr lang="zh-CN" altLang="en-US" b="1" dirty="0"/>
              <a:t>基于</a:t>
            </a:r>
            <a:r>
              <a:rPr lang="en-US" altLang="zh-CN" b="1" dirty="0"/>
              <a:t>SVM</a:t>
            </a:r>
            <a:r>
              <a:rPr lang="zh-CN" altLang="en-US" b="1" dirty="0"/>
              <a:t>的回归</a:t>
            </a:r>
            <a:r>
              <a:rPr lang="en-US" altLang="zh-CN" b="1" dirty="0"/>
              <a:t>——</a:t>
            </a:r>
            <a:r>
              <a:rPr lang="zh-CN" altLang="en-US" b="1" dirty="0"/>
              <a:t>波士顿房价回归分析 </a:t>
            </a:r>
            <a:r>
              <a:rPr lang="en-US" altLang="zh-CN" b="1" dirty="0">
                <a:solidFill>
                  <a:srgbClr val="0000FF"/>
                </a:solidFill>
              </a:rPr>
              <a:t>(Ch0706CaseBoston.py)</a:t>
            </a:r>
          </a:p>
          <a:p>
            <a:pPr lvl="1">
              <a:lnSpc>
                <a:spcPct val="150000"/>
              </a:lnSpc>
            </a:pPr>
            <a:r>
              <a:rPr lang="zh-CN" altLang="en-US" b="1" dirty="0"/>
              <a:t>模型优化</a:t>
            </a:r>
            <a:r>
              <a:rPr lang="en-US" altLang="zh-CN" b="1" dirty="0"/>
              <a:t>——</a:t>
            </a:r>
            <a:r>
              <a:rPr lang="zh-CN" altLang="en-US" b="1" dirty="0"/>
              <a:t>利用正则化优化各特征之间的量级差 </a:t>
            </a:r>
            <a:r>
              <a:rPr lang="en-US" altLang="zh-CN" b="1" dirty="0">
                <a:solidFill>
                  <a:srgbClr val="0000FF"/>
                </a:solidFill>
              </a:rPr>
              <a:t>(..norm.py)</a:t>
            </a:r>
          </a:p>
          <a:p>
            <a:pPr lvl="1">
              <a:lnSpc>
                <a:spcPct val="150000"/>
              </a:lnSpc>
            </a:pPr>
            <a:r>
              <a:rPr lang="zh-CN" altLang="en-US" b="1" dirty="0"/>
              <a:t>模型优化</a:t>
            </a:r>
            <a:r>
              <a:rPr lang="en-US" altLang="zh-CN" b="1" dirty="0"/>
              <a:t>——</a:t>
            </a:r>
            <a:r>
              <a:rPr lang="zh-CN" altLang="en-US" b="1" dirty="0"/>
              <a:t>超参数调整 </a:t>
            </a:r>
            <a:r>
              <a:rPr lang="en-US" altLang="zh-CN" b="1" dirty="0">
                <a:solidFill>
                  <a:srgbClr val="0000FF"/>
                </a:solidFill>
              </a:rPr>
              <a:t>(..Hyperparameter.py)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EEE15008-C911-43C3-A52B-7C32C2B65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555043" cy="549275"/>
          </a:xfrm>
        </p:spPr>
        <p:txBody>
          <a:bodyPr/>
          <a:lstStyle/>
          <a:p>
            <a:r>
              <a:rPr lang="en-US" altLang="zh-CN" dirty="0"/>
              <a:t>SVM</a:t>
            </a:r>
            <a:r>
              <a:rPr lang="zh-CN" altLang="en-US" dirty="0"/>
              <a:t>的使用</a:t>
            </a:r>
          </a:p>
        </p:txBody>
      </p:sp>
    </p:spTree>
    <p:extLst>
      <p:ext uri="{BB962C8B-B14F-4D97-AF65-F5344CB8AC3E}">
        <p14:creationId xmlns:p14="http://schemas.microsoft.com/office/powerpoint/2010/main" val="1375478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137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 原始</a:t>
            </a:r>
            <a:r>
              <a:rPr lang="en-US" altLang="zh-CN" dirty="0"/>
              <a:t>SVM</a:t>
            </a:r>
            <a:r>
              <a:rPr lang="zh-CN" altLang="en-US" dirty="0"/>
              <a:t>算法是由弗拉基米尔</a:t>
            </a:r>
            <a:r>
              <a:rPr lang="en-US" altLang="zh-CN" dirty="0"/>
              <a:t>·</a:t>
            </a:r>
            <a:r>
              <a:rPr lang="zh-CN" altLang="en-US" dirty="0"/>
              <a:t>万普尼克和亚历克塞</a:t>
            </a:r>
            <a:r>
              <a:rPr lang="en-US" altLang="zh-CN" dirty="0"/>
              <a:t>·</a:t>
            </a:r>
            <a:r>
              <a:rPr lang="zh-CN" altLang="en-US" dirty="0"/>
              <a:t>泽范兰杰斯于</a:t>
            </a:r>
            <a:r>
              <a:rPr lang="en-US" altLang="zh-CN" dirty="0"/>
              <a:t>1963</a:t>
            </a:r>
            <a:r>
              <a:rPr lang="zh-CN" altLang="en-US" dirty="0"/>
              <a:t>年发明的。</a:t>
            </a:r>
            <a:r>
              <a:rPr lang="en-US" altLang="zh-CN" dirty="0"/>
              <a:t>1992</a:t>
            </a:r>
            <a:r>
              <a:rPr lang="zh-CN" altLang="en-US" dirty="0"/>
              <a:t>年，</a:t>
            </a:r>
            <a:r>
              <a:rPr lang="en-US" altLang="zh-CN" dirty="0"/>
              <a:t>Bernhard E. </a:t>
            </a:r>
            <a:r>
              <a:rPr lang="en-US" altLang="zh-CN" dirty="0" err="1"/>
              <a:t>Boser</a:t>
            </a:r>
            <a:r>
              <a:rPr lang="zh-CN" altLang="en-US" dirty="0"/>
              <a:t>、</a:t>
            </a:r>
            <a:r>
              <a:rPr lang="en-US" altLang="zh-CN" dirty="0"/>
              <a:t>Isabelle M. Guyon</a:t>
            </a:r>
            <a:r>
              <a:rPr lang="zh-CN" altLang="en-US" dirty="0"/>
              <a:t>和弗拉基米尔</a:t>
            </a:r>
            <a:r>
              <a:rPr lang="en-US" altLang="zh-CN" dirty="0"/>
              <a:t>·</a:t>
            </a:r>
            <a:r>
              <a:rPr lang="zh-CN" altLang="en-US" dirty="0"/>
              <a:t>万普尼克提出了一种通过</a:t>
            </a:r>
            <a:r>
              <a:rPr lang="zh-CN" altLang="en-US" b="1" dirty="0">
                <a:solidFill>
                  <a:srgbClr val="FF0000"/>
                </a:solidFill>
              </a:rPr>
              <a:t>将核技巧应用于最大间隔超平面来创建非线性分类器</a:t>
            </a:r>
            <a:r>
              <a:rPr lang="zh-CN" altLang="en-US" dirty="0"/>
              <a:t>的方法。当前标准的前身（软间隔）由</a:t>
            </a:r>
            <a:r>
              <a:rPr lang="en-US" altLang="zh-CN" dirty="0"/>
              <a:t>Corinna Cortes</a:t>
            </a:r>
            <a:r>
              <a:rPr lang="zh-CN" altLang="en-US" dirty="0"/>
              <a:t>和</a:t>
            </a:r>
            <a:r>
              <a:rPr lang="en-US" altLang="zh-CN" dirty="0" err="1"/>
              <a:t>Vapnik</a:t>
            </a:r>
            <a:r>
              <a:rPr lang="zh-CN" altLang="en-US" dirty="0"/>
              <a:t>于</a:t>
            </a:r>
            <a:r>
              <a:rPr lang="en-US" altLang="zh-CN" dirty="0"/>
              <a:t>1993</a:t>
            </a:r>
            <a:r>
              <a:rPr lang="zh-CN" altLang="en-US" dirty="0"/>
              <a:t>年提出，并于</a:t>
            </a:r>
            <a:r>
              <a:rPr lang="en-US" altLang="zh-CN" dirty="0"/>
              <a:t>1995</a:t>
            </a:r>
            <a:r>
              <a:rPr lang="zh-CN" altLang="en-US" dirty="0"/>
              <a:t>年发表。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上个世纪</a:t>
            </a:r>
            <a:r>
              <a:rPr lang="en-US" altLang="zh-CN" dirty="0"/>
              <a:t>90</a:t>
            </a:r>
            <a:r>
              <a:rPr lang="zh-CN" altLang="en-US" dirty="0"/>
              <a:t>年代，由于</a:t>
            </a:r>
            <a:r>
              <a:rPr lang="zh-CN" altLang="en-US" dirty="0">
                <a:solidFill>
                  <a:srgbClr val="0000FF"/>
                </a:solidFill>
              </a:rPr>
              <a:t>人工神经网络</a:t>
            </a:r>
            <a:r>
              <a:rPr lang="zh-CN" altLang="en-US" dirty="0"/>
              <a:t>的衰落，</a:t>
            </a:r>
            <a:r>
              <a:rPr lang="en-US" altLang="zh-CN" dirty="0"/>
              <a:t>SVM</a:t>
            </a:r>
            <a:r>
              <a:rPr lang="zh-CN" altLang="en-US" dirty="0"/>
              <a:t>在很长一段时间里都是当时的明星算法。被认为是一种理论优美且非常实用的机器学习算法。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zh-CN" altLang="en-US" dirty="0">
                <a:cs typeface="+mn-ea"/>
                <a:sym typeface="+mn-lt"/>
              </a:rPr>
              <a:t>第</a:t>
            </a:r>
            <a:r>
              <a:rPr lang="en-US" altLang="zh-CN" dirty="0">
                <a:cs typeface="+mn-ea"/>
                <a:sym typeface="+mn-lt"/>
              </a:rPr>
              <a:t>7</a:t>
            </a:r>
            <a:r>
              <a:rPr lang="zh-CN" altLang="en-US" dirty="0">
                <a:cs typeface="+mn-ea"/>
                <a:sym typeface="+mn-lt"/>
              </a:rPr>
              <a:t>课时 支持向量机</a:t>
            </a:r>
            <a:r>
              <a:rPr lang="en-US" altLang="zh-CN" dirty="0">
                <a:cs typeface="+mn-ea"/>
                <a:sym typeface="+mn-lt"/>
              </a:rPr>
              <a:t>SVM</a:t>
            </a:r>
            <a:endParaRPr lang="zh-CN" altLang="en-US" sz="240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29240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在理论方面，</a:t>
            </a:r>
            <a:r>
              <a:rPr lang="en-US" altLang="zh-CN" dirty="0"/>
              <a:t>SVM</a:t>
            </a:r>
            <a:r>
              <a:rPr lang="zh-CN" altLang="en-US" dirty="0"/>
              <a:t>算法涉及到了非常多的概念：</a:t>
            </a:r>
            <a:r>
              <a:rPr lang="zh-CN" altLang="en-US" b="1" dirty="0"/>
              <a:t>间隔</a:t>
            </a:r>
            <a:r>
              <a:rPr lang="en-US" altLang="zh-CN" b="1" dirty="0"/>
              <a:t>(margin)</a:t>
            </a:r>
            <a:r>
              <a:rPr lang="zh-CN" altLang="en-US" dirty="0"/>
              <a:t>、</a:t>
            </a:r>
            <a:r>
              <a:rPr lang="zh-CN" altLang="en-US" b="1" dirty="0"/>
              <a:t>支持向量</a:t>
            </a:r>
            <a:r>
              <a:rPr lang="en-US" altLang="zh-CN" b="1" dirty="0"/>
              <a:t>(support vector)</a:t>
            </a:r>
            <a:r>
              <a:rPr lang="zh-CN" altLang="en-US" dirty="0"/>
              <a:t>、</a:t>
            </a:r>
            <a:r>
              <a:rPr lang="zh-CN" altLang="en-US" b="1" dirty="0"/>
              <a:t>核函数</a:t>
            </a:r>
            <a:r>
              <a:rPr lang="en-US" altLang="zh-CN" b="1" dirty="0"/>
              <a:t>(kernel)</a:t>
            </a:r>
            <a:r>
              <a:rPr lang="zh-CN" altLang="en-US" dirty="0"/>
              <a:t>、</a:t>
            </a:r>
            <a:r>
              <a:rPr lang="zh-CN" altLang="en-US" b="1" dirty="0"/>
              <a:t>对偶</a:t>
            </a:r>
            <a:r>
              <a:rPr lang="en-US" altLang="zh-CN" b="1" dirty="0"/>
              <a:t>(duality)</a:t>
            </a:r>
            <a:r>
              <a:rPr lang="zh-CN" altLang="en-US" dirty="0"/>
              <a:t>、</a:t>
            </a:r>
            <a:r>
              <a:rPr lang="zh-CN" altLang="en-US" b="1" dirty="0"/>
              <a:t>凸优化</a:t>
            </a:r>
            <a:r>
              <a:rPr lang="zh-CN" altLang="en-US" dirty="0"/>
              <a:t>等。有些概念理解起来比较困难，例如</a:t>
            </a:r>
            <a:r>
              <a:rPr lang="en-US" altLang="zh-CN" dirty="0"/>
              <a:t>kernel trick</a:t>
            </a:r>
            <a:r>
              <a:rPr lang="zh-CN" altLang="en-US" dirty="0"/>
              <a:t>和对偶问题。在应用方法，</a:t>
            </a:r>
            <a:r>
              <a:rPr lang="en-US" altLang="zh-CN" dirty="0"/>
              <a:t>SVM</a:t>
            </a:r>
            <a:r>
              <a:rPr lang="zh-CN" altLang="en-US" dirty="0"/>
              <a:t>除了可以当做</a:t>
            </a:r>
            <a:r>
              <a:rPr lang="zh-CN" altLang="en-US" dirty="0">
                <a:solidFill>
                  <a:srgbClr val="0000FF"/>
                </a:solidFill>
              </a:rPr>
              <a:t>有监督的分类和回归</a:t>
            </a:r>
            <a:r>
              <a:rPr lang="zh-CN" altLang="en-US" dirty="0"/>
              <a:t>模型来使用外，还可以用在</a:t>
            </a:r>
            <a:r>
              <a:rPr lang="zh-CN" altLang="en-US" dirty="0">
                <a:solidFill>
                  <a:srgbClr val="0000FF"/>
                </a:solidFill>
              </a:rPr>
              <a:t>无监督的聚类及异常检测</a:t>
            </a:r>
            <a:r>
              <a:rPr lang="zh-CN" altLang="en-US" dirty="0"/>
              <a:t>。相对于现在比较流行的</a:t>
            </a:r>
            <a:r>
              <a:rPr lang="zh-CN" altLang="en-US" b="1" dirty="0">
                <a:solidFill>
                  <a:srgbClr val="FF0000"/>
                </a:solidFill>
              </a:rPr>
              <a:t>深度学习</a:t>
            </a:r>
            <a:r>
              <a:rPr lang="zh-CN" altLang="en-US" dirty="0"/>
              <a:t>（适用于解决</a:t>
            </a:r>
            <a:r>
              <a:rPr lang="zh-CN" altLang="en-US" b="1" dirty="0">
                <a:solidFill>
                  <a:srgbClr val="00B0F0"/>
                </a:solidFill>
              </a:rPr>
              <a:t>大规模非线性问题</a:t>
            </a:r>
            <a:r>
              <a:rPr lang="zh-CN" altLang="en-US" dirty="0"/>
              <a:t>），</a:t>
            </a:r>
            <a:r>
              <a:rPr lang="en-US" altLang="zh-CN" b="1" dirty="0">
                <a:solidFill>
                  <a:srgbClr val="FF0000"/>
                </a:solidFill>
              </a:rPr>
              <a:t>SVM</a:t>
            </a:r>
            <a:r>
              <a:rPr lang="zh-CN" altLang="en-US" dirty="0"/>
              <a:t>非常擅长解决复杂的具有</a:t>
            </a:r>
            <a:r>
              <a:rPr lang="zh-CN" altLang="en-US" b="1" dirty="0">
                <a:solidFill>
                  <a:srgbClr val="00B0F0"/>
                </a:solidFill>
              </a:rPr>
              <a:t>中小规模训练集的非线性问题</a:t>
            </a:r>
            <a:r>
              <a:rPr lang="zh-CN" altLang="en-US" dirty="0"/>
              <a:t>，甚至在特征多于训练样本时也能有非常好的表现</a:t>
            </a:r>
            <a:r>
              <a:rPr lang="zh-CN" altLang="en-US" i="1" dirty="0">
                <a:solidFill>
                  <a:schemeClr val="bg1">
                    <a:lumMod val="50000"/>
                  </a:schemeClr>
                </a:solidFill>
              </a:rPr>
              <a:t>（深度学习此时容易过拟合）</a:t>
            </a:r>
            <a:r>
              <a:rPr lang="zh-CN" altLang="en-US" dirty="0"/>
              <a:t>。但是随着样本量</a:t>
            </a:r>
            <a:r>
              <a:rPr lang="en-US" altLang="zh-CN" dirty="0"/>
              <a:t>m</a:t>
            </a:r>
            <a:r>
              <a:rPr lang="zh-CN" altLang="en-US" dirty="0"/>
              <a:t>的增加，</a:t>
            </a:r>
            <a:r>
              <a:rPr lang="en-US" altLang="zh-CN" dirty="0"/>
              <a:t>SVM</a:t>
            </a:r>
            <a:r>
              <a:rPr lang="zh-CN" altLang="en-US" dirty="0"/>
              <a:t>模型的计算复杂度会呈 𝑚</a:t>
            </a:r>
            <a:r>
              <a:rPr lang="en-US" altLang="zh-CN" baseline="30000" dirty="0"/>
              <a:t>2</a:t>
            </a:r>
            <a:r>
              <a:rPr lang="en-US" altLang="zh-CN" dirty="0"/>
              <a:t> </a:t>
            </a:r>
            <a:r>
              <a:rPr lang="zh-CN" altLang="en-US" dirty="0"/>
              <a:t>或 𝑚</a:t>
            </a:r>
            <a:r>
              <a:rPr lang="en-US" altLang="zh-CN" baseline="30000" dirty="0"/>
              <a:t>3</a:t>
            </a:r>
            <a:r>
              <a:rPr lang="en-US" altLang="zh-CN" dirty="0"/>
              <a:t> </a:t>
            </a:r>
            <a:r>
              <a:rPr lang="zh-CN" altLang="en-US" dirty="0"/>
              <a:t>增加。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zh-CN" altLang="en-US" dirty="0">
                <a:cs typeface="+mn-ea"/>
                <a:sym typeface="+mn-lt"/>
              </a:rPr>
              <a:t>第</a:t>
            </a:r>
            <a:r>
              <a:rPr lang="en-US" altLang="zh-CN" dirty="0">
                <a:cs typeface="+mn-ea"/>
                <a:sym typeface="+mn-lt"/>
              </a:rPr>
              <a:t>7</a:t>
            </a:r>
            <a:r>
              <a:rPr lang="zh-CN" altLang="en-US" dirty="0">
                <a:cs typeface="+mn-ea"/>
                <a:sym typeface="+mn-lt"/>
              </a:rPr>
              <a:t>课时 支持向量机</a:t>
            </a:r>
            <a:r>
              <a:rPr lang="en-US" altLang="zh-CN" dirty="0">
                <a:cs typeface="+mn-ea"/>
                <a:sym typeface="+mn-lt"/>
              </a:rPr>
              <a:t>SVM</a:t>
            </a:r>
            <a:endParaRPr lang="zh-CN" altLang="en-US" sz="240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55062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很久很久以前，有个大侠的爱人被魔鬼抓走了，魔鬼要这位大侠和它玩一个游戏才能放了大侠的爱人。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魔鬼在桌子上似乎很有规律地方了两种颜色的球，然后说到</a:t>
            </a:r>
            <a:r>
              <a:rPr lang="en-US" altLang="zh-CN" dirty="0"/>
              <a:t>: "</a:t>
            </a:r>
            <a:r>
              <a:rPr lang="zh-CN" altLang="en-US" dirty="0"/>
              <a:t>你需要用一根棍子将它们分开，并且要求在后续放更多球之后，仍然适用。</a:t>
            </a:r>
            <a:r>
              <a:rPr lang="en-US" altLang="zh-CN" dirty="0"/>
              <a:t>"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cs typeface="+mn-ea"/>
                <a:sym typeface="+mn-lt"/>
              </a:rPr>
              <a:t>Explain SVM like I am a 5 year old</a:t>
            </a:r>
            <a:endParaRPr lang="zh-CN" altLang="en-US" sz="2400" dirty="0"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F246477-FEEB-49B9-BB10-6D12D0789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5293" y="3429000"/>
            <a:ext cx="4153413" cy="3086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407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于是乎，大侠这样放下了棍子，看起来还不错。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cs typeface="+mn-ea"/>
                <a:sym typeface="+mn-lt"/>
              </a:rPr>
              <a:t>Explain SVM like I am a 5 year old</a:t>
            </a:r>
            <a:endParaRPr lang="zh-CN" altLang="en-US" sz="2400" dirty="0">
              <a:cs typeface="+mn-ea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A831FC7-E4A9-494E-B485-0270F226A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758" y="2600587"/>
            <a:ext cx="4372484" cy="3343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554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魔鬼又在桌上放下了更多的球，似乎也还不错，不过有一个球站错阵营了。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cs typeface="+mn-ea"/>
                <a:sym typeface="+mn-lt"/>
              </a:rPr>
              <a:t>Explain SVM like I am a 5 year old</a:t>
            </a:r>
            <a:endParaRPr lang="zh-CN" altLang="en-US" sz="2400" dirty="0"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F0E58FA-C6B3-4BFD-87A7-0105A1AA2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1434" y="2640395"/>
            <a:ext cx="4181132" cy="3303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66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于是，大侠祭出了一件神级法宝 </a:t>
            </a:r>
            <a:r>
              <a:rPr lang="en-US" altLang="zh-CN" dirty="0"/>
              <a:t>—— </a:t>
            </a:r>
            <a:r>
              <a:rPr lang="zh-CN" altLang="en-US" dirty="0"/>
              <a:t>支持向量机（</a:t>
            </a:r>
            <a:r>
              <a:rPr lang="en-US" altLang="zh-CN" dirty="0"/>
              <a:t>Support Vector Machine</a:t>
            </a:r>
            <a:r>
              <a:rPr lang="zh-CN" altLang="en-US" dirty="0"/>
              <a:t>，</a:t>
            </a:r>
            <a:r>
              <a:rPr lang="en-US" altLang="zh-CN" dirty="0"/>
              <a:t>SVM</a:t>
            </a:r>
            <a:r>
              <a:rPr lang="zh-CN" altLang="en-US" dirty="0"/>
              <a:t>）。利用</a:t>
            </a:r>
            <a:r>
              <a:rPr lang="en-US" altLang="zh-CN" dirty="0"/>
              <a:t>SVM</a:t>
            </a:r>
            <a:r>
              <a:rPr lang="zh-CN" altLang="en-US" dirty="0"/>
              <a:t>，大侠让棍子再一次完美地充当了一条分割线。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cs typeface="+mn-ea"/>
                <a:sym typeface="+mn-lt"/>
              </a:rPr>
              <a:t>Explain SVM like I am a 5 year old</a:t>
            </a:r>
            <a:endParaRPr lang="zh-CN" altLang="en-US" sz="2400" dirty="0">
              <a:cs typeface="+mn-ea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F008F2C-0895-4419-8441-013E55CFF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9984" y="3043092"/>
            <a:ext cx="4004032" cy="302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701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cs typeface="+mn-ea"/>
                <a:sym typeface="+mn-lt"/>
              </a:rPr>
              <a:t>Explain SVM like I am a 5 year old</a:t>
            </a:r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ACAA855-2B84-424D-AF43-997E5AABCAEE}"/>
              </a:ext>
            </a:extLst>
          </p:cNvPr>
          <p:cNvSpPr txBox="1"/>
          <p:nvPr/>
        </p:nvSpPr>
        <p:spPr>
          <a:xfrm>
            <a:off x="0" y="3795963"/>
            <a:ext cx="8071104" cy="91440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卷形: 水平 8">
            <a:extLst>
              <a:ext uri="{FF2B5EF4-FFF2-40B4-BE49-F238E27FC236}">
                <a16:creationId xmlns:a16="http://schemas.microsoft.com/office/drawing/2014/main" id="{D9481CBF-C6EF-4F93-9F70-D702BA12494A}"/>
              </a:ext>
            </a:extLst>
          </p:cNvPr>
          <p:cNvSpPr/>
          <p:nvPr/>
        </p:nvSpPr>
        <p:spPr>
          <a:xfrm>
            <a:off x="1624825" y="1217355"/>
            <a:ext cx="6147816" cy="2060448"/>
          </a:xfrm>
          <a:prstGeom prst="horizontalScroll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tx1"/>
                </a:solidFill>
                <a:latin typeface="+mn-ea"/>
              </a:rPr>
              <a:t>SVM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的特性一：</a:t>
            </a:r>
            <a:endParaRPr lang="en-US" altLang="zh-CN" b="1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tx1"/>
                </a:solidFill>
                <a:latin typeface="+mn-ea"/>
              </a:rPr>
              <a:t>       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试图建立一条完美的分界线，让该分界线处于最佳的位置，让分界线两边与样本间有尽可能大的间隙。</a:t>
            </a:r>
            <a:endParaRPr lang="zh-CN" altLang="en-US" sz="2400" dirty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0B65075-33C2-47C4-8845-20A897DCE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018" y="3277803"/>
            <a:ext cx="4009524" cy="282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298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ne&quot;,&quot;Name&quot;:&quot;无&quot;,&quot;HeaderHeight&quot;:0.0,&quot;FooterHeight&quot;:0.0,&quot;SideMargin&quot;:0.0,&quot;TopMargin&quot;:0.0,&quot;BottomMargin&quot;:0.0,&quot;IntervalMargin&quot;:0.0,&quot;SettingType&quot;:&quot;System&quot;}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3lk5ig0x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  <a:effectLst>
          <a:outerShdw blurRad="225425" dist="50800" dir="5220000" algn="ctr">
            <a:srgbClr val="000000">
              <a:alpha val="33000"/>
            </a:srgbClr>
          </a:outerShdw>
        </a:effectLst>
        <a:scene3d>
          <a:camera prst="perspectiveFront" fov="3300000">
            <a:rot lat="486000" lon="19530000" rev="174000"/>
          </a:camera>
          <a:lightRig rig="harsh" dir="t">
            <a:rot lat="0" lon="0" rev="3000000"/>
          </a:lightRig>
        </a:scene3d>
        <a:sp3d extrusionH="254000" contourW="19050">
          <a:bevelT w="82550" h="44450" prst="angle"/>
          <a:bevelB w="82550" h="44450" prst="angle"/>
          <a:contourClr>
            <a:srgbClr val="FFFFFF"/>
          </a:contourClr>
        </a:sp3d>
      </a:spPr>
      <a:bodyPr rtlCol="0" anchor="ctr"/>
      <a:lstStyle>
        <a:defPPr algn="ctr">
          <a:defRPr dirty="0" smtClean="0"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  <a:txDef>
      <a:spPr/>
      <a:bodyPr>
        <a:noAutofit/>
      </a:bodyPr>
      <a:lstStyle>
        <a:defPPr marL="342900" marR="0" indent="-342900" algn="l" defTabSz="457200" rtl="0" eaLnBrk="1" fontAlgn="auto" latinLnBrk="0" hangingPunct="1">
          <a:lnSpc>
            <a:spcPct val="110000"/>
          </a:lnSpc>
          <a:spcBef>
            <a:spcPts val="0"/>
          </a:spcBef>
          <a:spcAft>
            <a:spcPts val="0"/>
          </a:spcAft>
          <a:buClrTx/>
          <a:buSzTx/>
          <a:buFontTx/>
          <a:buBlip>
            <a:blip xmlns:r="http://schemas.openxmlformats.org/officeDocument/2006/relationships" r:embed="rId1"/>
          </a:buBlip>
          <a:tabLst/>
          <a:defRPr kumimoji="0" sz="2400" b="0" i="0" u="none" strike="noStrike" kern="120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Calibri" panose="020F0502020204030204"/>
            <a:ea typeface="等线" panose="02010600030101010101" pitchFamily="2" charset="-122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6920</TotalTime>
  <Words>1621</Words>
  <Application>Microsoft Office PowerPoint</Application>
  <PresentationFormat>全屏显示(4:3)</PresentationFormat>
  <Paragraphs>128</Paragraphs>
  <Slides>25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4" baseType="lpstr">
      <vt:lpstr>等线</vt:lpstr>
      <vt:lpstr>微软雅黑</vt:lpstr>
      <vt:lpstr>Arial</vt:lpstr>
      <vt:lpstr>Calibri</vt:lpstr>
      <vt:lpstr>Calibri Light</vt:lpstr>
      <vt:lpstr>Times New Roman</vt:lpstr>
      <vt:lpstr>Vrinda</vt:lpstr>
      <vt:lpstr>Wingdings</vt:lpstr>
      <vt:lpstr>Office 主题​​</vt:lpstr>
      <vt:lpstr>第7讲 支持向量机SVM</vt:lpstr>
      <vt:lpstr>Outlines</vt:lpstr>
      <vt:lpstr>第7课时 支持向量机SVM</vt:lpstr>
      <vt:lpstr>第7课时 支持向量机SVM</vt:lpstr>
      <vt:lpstr>Explain SVM like I am a 5 year old</vt:lpstr>
      <vt:lpstr>Explain SVM like I am a 5 year old</vt:lpstr>
      <vt:lpstr>Explain SVM like I am a 5 year old</vt:lpstr>
      <vt:lpstr>Explain SVM like I am a 5 year old</vt:lpstr>
      <vt:lpstr>Explain SVM like I am a 5 year old</vt:lpstr>
      <vt:lpstr>Explain SVM like I am a 5 year old</vt:lpstr>
      <vt:lpstr>Explain SVM like I am a 5 year old</vt:lpstr>
      <vt:lpstr>Explain SVM like I am a 5 year old</vt:lpstr>
      <vt:lpstr>Explain SVM like I am a 5 year old</vt:lpstr>
      <vt:lpstr>Explain SVM like I am a 5 year old</vt:lpstr>
      <vt:lpstr>Explain SVM like I am a 5 year old</vt:lpstr>
      <vt:lpstr>支持向量机SVM的基本原理</vt:lpstr>
      <vt:lpstr>支持向量机SVM的基本原理</vt:lpstr>
      <vt:lpstr>支持向量机SVM的基本原理</vt:lpstr>
      <vt:lpstr>支持向量机SVM的数学表达</vt:lpstr>
      <vt:lpstr>支持向量机SVM的核函数</vt:lpstr>
      <vt:lpstr>支持向量机SVM的核函数</vt:lpstr>
      <vt:lpstr>支持向量机SVM的核函数</vt:lpstr>
      <vt:lpstr>支持向量机SVM的核函数</vt:lpstr>
      <vt:lpstr>SVM的使用</vt:lpstr>
      <vt:lpstr>PowerPoint 演示文稿</vt:lpstr>
    </vt:vector>
  </TitlesOfParts>
  <Company>Hust_Ynou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欧新宇</dc:creator>
  <cp:lastModifiedBy>欧 新宇</cp:lastModifiedBy>
  <cp:revision>943</cp:revision>
  <dcterms:created xsi:type="dcterms:W3CDTF">2016-09-20T07:20:31Z</dcterms:created>
  <dcterms:modified xsi:type="dcterms:W3CDTF">2020-02-21T14:38:38Z</dcterms:modified>
</cp:coreProperties>
</file>

<file path=docProps/thumbnail.jpeg>
</file>